
<file path=[Content_Types].xml><?xml version="1.0" encoding="utf-8"?>
<Types xmlns="http://schemas.openxmlformats.org/package/2006/content-types">
  <Default ContentType="application/x-fontdata" Extension="fntdata"/>
  <Default ContentType="image/gif" Extension="gif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slide+xml" PartName="/ppt/slides/slide11.xml"/>
  <Override ContentType="application/vnd.openxmlformats-officedocument.presentationml.slide+xml" PartName="/ppt/slides/slide12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yes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</p:sldIdLst>
  <p:sldSz cx="18288000" cy="10287000"/>
  <p:notesSz cx="6858000" cy="9144000"/>
  <p:embeddedFontLst>
    <p:embeddedFont>
      <p:font typeface="Gilda Display" charset="1" panose="02000000000000000000"/>
      <p:regular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<Relationships xmlns="http://schemas.openxmlformats.org/package/2006/relationships"><Relationship Id="rId1" Target="slideMasters/slideMaster1.xml" Type="http://schemas.openxmlformats.org/officeDocument/2006/relationships/slideMaster"/><Relationship Id="rId10" Target="slides/slide5.xml" Type="http://schemas.openxmlformats.org/officeDocument/2006/relationships/slide"/><Relationship Id="rId11" Target="slides/slide6.xml" Type="http://schemas.openxmlformats.org/officeDocument/2006/relationships/slide"/><Relationship Id="rId12" Target="slides/slide7.xml" Type="http://schemas.openxmlformats.org/officeDocument/2006/relationships/slide"/><Relationship Id="rId13" Target="slides/slide8.xml" Type="http://schemas.openxmlformats.org/officeDocument/2006/relationships/slide"/><Relationship Id="rId14" Target="slides/slide9.xml" Type="http://schemas.openxmlformats.org/officeDocument/2006/relationships/slide"/><Relationship Id="rId15" Target="slides/slide10.xml" Type="http://schemas.openxmlformats.org/officeDocument/2006/relationships/slide"/><Relationship Id="rId16" Target="slides/slide11.xml" Type="http://schemas.openxmlformats.org/officeDocument/2006/relationships/slide"/><Relationship Id="rId17" Target="slides/slide12.xml" Type="http://schemas.openxmlformats.org/officeDocument/2006/relationships/slide"/><Relationship Id="rId18" Target="fonts/font18.fntdata" Type="http://schemas.openxmlformats.org/officeDocument/2006/relationships/font"/><Relationship Id="rId2" Target="presProps.xml" Type="http://schemas.openxmlformats.org/officeDocument/2006/relationships/presProps"/><Relationship Id="rId3" Target="viewProps.xml" Type="http://schemas.openxmlformats.org/officeDocument/2006/relationships/viewProps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slides/slide1.xml" Type="http://schemas.openxmlformats.org/officeDocument/2006/relationships/slide"/><Relationship Id="rId7" Target="slides/slide2.xml" Type="http://schemas.openxmlformats.org/officeDocument/2006/relationships/slide"/><Relationship Id="rId8" Target="slides/slide3.xml" Type="http://schemas.openxmlformats.org/officeDocument/2006/relationships/slide"/><Relationship Id="rId9" Target="slides/slide4.xml" Type="http://schemas.openxmlformats.org/officeDocument/2006/relationships/slide"/></Relationships>
</file>

<file path=ppt/slideLayouts/_rels/slideLayout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yes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.png" Type="http://schemas.openxmlformats.org/officeDocument/2006/relationships/image"/><Relationship Id="rId5" Target="../media/image4.svg" Type="http://schemas.openxmlformats.org/officeDocument/2006/relationships/image"/><Relationship Id="rId6" Target="../media/image5.png" Type="http://schemas.openxmlformats.org/officeDocument/2006/relationships/image"/><Relationship Id="rId7" Target="../media/image6.svg" Type="http://schemas.openxmlformats.org/officeDocument/2006/relationships/image"/></Relationships>
</file>

<file path=ppt/slides/_rels/slide10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33.png" Type="http://schemas.openxmlformats.org/officeDocument/2006/relationships/image"/><Relationship Id="rId5" Target="../media/image34.svg" Type="http://schemas.openxmlformats.org/officeDocument/2006/relationships/image"/></Relationships>
</file>

<file path=ppt/slides/_rels/slide11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35.png" Type="http://schemas.openxmlformats.org/officeDocument/2006/relationships/image"/><Relationship Id="rId5" Target="../media/image36.svg" Type="http://schemas.openxmlformats.org/officeDocument/2006/relationships/image"/><Relationship Id="rId6" Target="../media/image37.png" Type="http://schemas.openxmlformats.org/officeDocument/2006/relationships/image"/><Relationship Id="rId7" Target="../media/image38.svg" Type="http://schemas.openxmlformats.org/officeDocument/2006/relationships/image"/></Relationships>
</file>

<file path=ppt/slides/_rels/slide1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39.png" Type="http://schemas.openxmlformats.org/officeDocument/2006/relationships/image"/><Relationship Id="rId5" Target="../media/image40.svg" Type="http://schemas.openxmlformats.org/officeDocument/2006/relationships/image"/></Relationships>
</file>

<file path=ppt/slides/_rels/slide2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7.png" Type="http://schemas.openxmlformats.org/officeDocument/2006/relationships/image"/><Relationship Id="rId3" Target="../media/image8.svg" Type="http://schemas.openxmlformats.org/officeDocument/2006/relationships/image"/><Relationship Id="rId4" Target="../media/image9.png" Type="http://schemas.openxmlformats.org/officeDocument/2006/relationships/image"/><Relationship Id="rId5" Target="../media/image10.svg" Type="http://schemas.openxmlformats.org/officeDocument/2006/relationships/image"/></Relationships>
</file>

<file path=ppt/slides/_rels/slide3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/Relationships>
</file>

<file path=ppt/slides/_rels/slide4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5.png" Type="http://schemas.openxmlformats.org/officeDocument/2006/relationships/image"/><Relationship Id="rId3" Target="../media/image16.svg" Type="http://schemas.openxmlformats.org/officeDocument/2006/relationships/image"/><Relationship Id="rId4" Target="../media/image17.png" Type="http://schemas.openxmlformats.org/officeDocument/2006/relationships/image"/><Relationship Id="rId5" Target="../media/image18.svg" Type="http://schemas.openxmlformats.org/officeDocument/2006/relationships/image"/></Relationships>
</file>

<file path=ppt/slides/_rels/slide5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1.png" Type="http://schemas.openxmlformats.org/officeDocument/2006/relationships/image"/><Relationship Id="rId7" Target="../media/image22.svg" Type="http://schemas.openxmlformats.org/officeDocument/2006/relationships/image"/></Relationships>
</file>

<file path=ppt/slides/_rels/slide6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3.png" Type="http://schemas.openxmlformats.org/officeDocument/2006/relationships/image"/><Relationship Id="rId3" Target="../media/image24.svg" Type="http://schemas.openxmlformats.org/officeDocument/2006/relationships/image"/><Relationship Id="rId4" Target="../media/image25.png" Type="http://schemas.openxmlformats.org/officeDocument/2006/relationships/image"/></Relationships>
</file>

<file path=ppt/slides/_rels/slide7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Relationship Id="rId3" Target="../media/image2.svg" Type="http://schemas.openxmlformats.org/officeDocument/2006/relationships/image"/><Relationship Id="rId4" Target="../media/image19.png" Type="http://schemas.openxmlformats.org/officeDocument/2006/relationships/image"/><Relationship Id="rId5" Target="../media/image20.svg" Type="http://schemas.openxmlformats.org/officeDocument/2006/relationships/image"/><Relationship Id="rId6" Target="../media/image26.gif" Type="http://schemas.openxmlformats.org/officeDocument/2006/relationships/image"/></Relationships>
</file>

<file path=ppt/slides/_rels/slide8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7.png" Type="http://schemas.openxmlformats.org/officeDocument/2006/relationships/image"/><Relationship Id="rId3" Target="../media/image28.svg" Type="http://schemas.openxmlformats.org/officeDocument/2006/relationships/image"/><Relationship Id="rId4" Target="../media/image29.png" Type="http://schemas.openxmlformats.org/officeDocument/2006/relationships/image"/><Relationship Id="rId5" Target="../media/image30.svg" Type="http://schemas.openxmlformats.org/officeDocument/2006/relationships/image"/></Relationships>
</file>

<file path=ppt/slides/_rels/slide9.xml.rels><?xml version="1.0" encoding="UTF-8" standalone="yes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1.png" Type="http://schemas.openxmlformats.org/officeDocument/2006/relationships/image"/><Relationship Id="rId3" Target="../media/image12.svg" Type="http://schemas.openxmlformats.org/officeDocument/2006/relationships/image"/><Relationship Id="rId4" Target="../media/image13.png" Type="http://schemas.openxmlformats.org/officeDocument/2006/relationships/image"/><Relationship Id="rId5" Target="../media/image14.svg" Type="http://schemas.openxmlformats.org/officeDocument/2006/relationships/image"/><Relationship Id="rId6" Target="../media/image31.png" Type="http://schemas.openxmlformats.org/officeDocument/2006/relationships/image"/><Relationship Id="rId7" Target="../media/image32.sv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5C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4868919" y="-3415154"/>
            <a:ext cx="10808939" cy="17365434"/>
            <a:chOff x="0" y="0"/>
            <a:chExt cx="14411919" cy="23153912"/>
          </a:xfrm>
        </p:grpSpPr>
        <p:sp>
          <p:nvSpPr>
            <p:cNvPr name="Freeform 3" id="3"/>
            <p:cNvSpPr/>
            <p:nvPr/>
          </p:nvSpPr>
          <p:spPr>
            <a:xfrm flipH="false" flipV="false" rot="1788130">
              <a:off x="1908439" y="6798097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9"/>
                  </a:lnTo>
                  <a:lnTo>
                    <a:pt x="0" y="9768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5528272">
              <a:off x="5459255" y="-779638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9"/>
                  </a:lnTo>
                  <a:lnTo>
                    <a:pt x="0" y="976874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0">
              <a:off x="4973372" y="13385164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348929" y="7241862"/>
            <a:ext cx="2538599" cy="2455517"/>
          </a:xfrm>
          <a:custGeom>
            <a:avLst/>
            <a:gdLst/>
            <a:ahLst/>
            <a:cxnLst/>
            <a:rect r="r" b="b" t="t" l="l"/>
            <a:pathLst>
              <a:path h="2455517" w="2538599">
                <a:moveTo>
                  <a:pt x="0" y="0"/>
                </a:moveTo>
                <a:lnTo>
                  <a:pt x="2538599" y="0"/>
                </a:lnTo>
                <a:lnTo>
                  <a:pt x="2538599" y="2455518"/>
                </a:lnTo>
                <a:lnTo>
                  <a:pt x="0" y="245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7" id="7"/>
          <p:cNvGrpSpPr/>
          <p:nvPr/>
        </p:nvGrpSpPr>
        <p:grpSpPr>
          <a:xfrm rot="0">
            <a:off x="12347980" y="-3592481"/>
            <a:ext cx="10808939" cy="17365434"/>
            <a:chOff x="0" y="0"/>
            <a:chExt cx="14411919" cy="23153912"/>
          </a:xfrm>
        </p:grpSpPr>
        <p:sp>
          <p:nvSpPr>
            <p:cNvPr name="Freeform 8" id="8"/>
            <p:cNvSpPr/>
            <p:nvPr/>
          </p:nvSpPr>
          <p:spPr>
            <a:xfrm flipH="false" flipV="false" rot="-9011869">
              <a:off x="4652959" y="6587067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9" id="9"/>
            <p:cNvSpPr/>
            <p:nvPr/>
          </p:nvSpPr>
          <p:spPr>
            <a:xfrm flipH="false" flipV="false" rot="-5271727">
              <a:off x="1102143" y="14164802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0" id="10"/>
            <p:cNvSpPr/>
            <p:nvPr/>
          </p:nvSpPr>
          <p:spPr>
            <a:xfrm flipH="false" flipV="false" rot="-10800000">
              <a:off x="1588026" y="0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11" id="11"/>
          <p:cNvSpPr/>
          <p:nvPr/>
        </p:nvSpPr>
        <p:spPr>
          <a:xfrm flipH="false" flipV="false" rot="-5400000">
            <a:off x="15250953" y="7241862"/>
            <a:ext cx="2538599" cy="2455517"/>
          </a:xfrm>
          <a:custGeom>
            <a:avLst/>
            <a:gdLst/>
            <a:ahLst/>
            <a:cxnLst/>
            <a:rect r="r" b="b" t="t" l="l"/>
            <a:pathLst>
              <a:path h="2455517" w="2538599">
                <a:moveTo>
                  <a:pt x="0" y="0"/>
                </a:moveTo>
                <a:lnTo>
                  <a:pt x="2538599" y="0"/>
                </a:lnTo>
                <a:lnTo>
                  <a:pt x="2538599" y="2455518"/>
                </a:lnTo>
                <a:lnTo>
                  <a:pt x="0" y="2455518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2" id="12"/>
          <p:cNvSpPr/>
          <p:nvPr/>
        </p:nvSpPr>
        <p:spPr>
          <a:xfrm flipH="false" flipV="false" rot="5334643">
            <a:off x="331297" y="351085"/>
            <a:ext cx="2538599" cy="2455517"/>
          </a:xfrm>
          <a:custGeom>
            <a:avLst/>
            <a:gdLst/>
            <a:ahLst/>
            <a:cxnLst/>
            <a:rect r="r" b="b" t="t" l="l"/>
            <a:pathLst>
              <a:path h="2455517" w="2538599">
                <a:moveTo>
                  <a:pt x="0" y="0"/>
                </a:moveTo>
                <a:lnTo>
                  <a:pt x="2538598" y="0"/>
                </a:lnTo>
                <a:lnTo>
                  <a:pt x="2538598" y="2455517"/>
                </a:lnTo>
                <a:lnTo>
                  <a:pt x="0" y="2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13" id="13"/>
          <p:cNvSpPr/>
          <p:nvPr/>
        </p:nvSpPr>
        <p:spPr>
          <a:xfrm flipH="false" flipV="false" rot="-10800000">
            <a:off x="15292494" y="286434"/>
            <a:ext cx="2538599" cy="2455517"/>
          </a:xfrm>
          <a:custGeom>
            <a:avLst/>
            <a:gdLst/>
            <a:ahLst/>
            <a:cxnLst/>
            <a:rect r="r" b="b" t="t" l="l"/>
            <a:pathLst>
              <a:path h="2455517" w="2538599">
                <a:moveTo>
                  <a:pt x="0" y="0"/>
                </a:moveTo>
                <a:lnTo>
                  <a:pt x="2538598" y="0"/>
                </a:lnTo>
                <a:lnTo>
                  <a:pt x="2538598" y="2455517"/>
                </a:lnTo>
                <a:lnTo>
                  <a:pt x="0" y="245551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14" id="14"/>
          <p:cNvGrpSpPr/>
          <p:nvPr/>
        </p:nvGrpSpPr>
        <p:grpSpPr>
          <a:xfrm rot="0">
            <a:off x="4046960" y="2277394"/>
            <a:ext cx="10194080" cy="5625685"/>
            <a:chOff x="0" y="0"/>
            <a:chExt cx="13592106" cy="7500913"/>
          </a:xfrm>
        </p:grpSpPr>
        <p:sp>
          <p:nvSpPr>
            <p:cNvPr name="TextBox 15" id="15"/>
            <p:cNvSpPr txBox="true"/>
            <p:nvPr/>
          </p:nvSpPr>
          <p:spPr>
            <a:xfrm rot="0">
              <a:off x="0" y="1327931"/>
              <a:ext cx="13592106" cy="4835525"/>
            </a:xfrm>
            <a:prstGeom prst="rect">
              <a:avLst/>
            </a:prstGeom>
          </p:spPr>
          <p:txBody>
            <a:bodyPr anchor="t" rtlCol="false" tIns="0" lIns="0" bIns="0" rIns="0">
              <a:spAutoFit/>
            </a:bodyPr>
            <a:lstStyle/>
            <a:p>
              <a:pPr algn="ctr" marL="0" indent="0" lvl="0">
                <a:lnSpc>
                  <a:spcPts val="14280"/>
                </a:lnSpc>
                <a:spcBef>
                  <a:spcPct val="0"/>
                </a:spcBef>
              </a:pPr>
              <a:r>
                <a:rPr lang="en-US" sz="11900">
                  <a:solidFill>
                    <a:srgbClr val="F6F6E9"/>
                  </a:solidFill>
                  <a:cs typeface="Gilda Display"/>
                </a:rPr>
                <a:t>หลักการประกอบอาหารครอบครัว</a:t>
              </a:r>
            </a:p>
          </p:txBody>
        </p:sp>
        <p:sp>
          <p:nvSpPr>
            <p:cNvPr name="Freeform 16" id="16"/>
            <p:cNvSpPr/>
            <p:nvPr/>
          </p:nvSpPr>
          <p:spPr>
            <a:xfrm flipH="false" flipV="false" rot="0">
              <a:off x="3664360" y="0"/>
              <a:ext cx="6263386" cy="1127409"/>
            </a:xfrm>
            <a:custGeom>
              <a:avLst/>
              <a:gdLst/>
              <a:ahLst/>
              <a:cxnLst/>
              <a:rect r="r" b="b" t="t" l="l"/>
              <a:pathLst>
                <a:path h="1127409" w="6263386">
                  <a:moveTo>
                    <a:pt x="0" y="0"/>
                  </a:moveTo>
                  <a:lnTo>
                    <a:pt x="6263386" y="0"/>
                  </a:lnTo>
                  <a:lnTo>
                    <a:pt x="6263386" y="1127409"/>
                  </a:lnTo>
                  <a:lnTo>
                    <a:pt x="0" y="1127409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17" id="17"/>
            <p:cNvSpPr/>
            <p:nvPr/>
          </p:nvSpPr>
          <p:spPr>
            <a:xfrm flipH="false" flipV="false" rot="-10800000">
              <a:off x="3664360" y="6373503"/>
              <a:ext cx="6263386" cy="1127409"/>
            </a:xfrm>
            <a:custGeom>
              <a:avLst/>
              <a:gdLst/>
              <a:ahLst/>
              <a:cxnLst/>
              <a:rect r="r" b="b" t="t" l="l"/>
              <a:pathLst>
                <a:path h="1127409" w="6263386">
                  <a:moveTo>
                    <a:pt x="0" y="0"/>
                  </a:moveTo>
                  <a:lnTo>
                    <a:pt x="6263386" y="0"/>
                  </a:lnTo>
                  <a:lnTo>
                    <a:pt x="6263386" y="1127410"/>
                  </a:lnTo>
                  <a:lnTo>
                    <a:pt x="0" y="1127410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6">
                <a:extLst>
                  <a:ext uri="{96DAC541-7B7A-43D3-8B79-37D633B846F1}">
                    <asvg:svgBlip xmlns:asvg="http://schemas.microsoft.com/office/drawing/2016/SVG/main" r:embed="rId7"/>
                  </a:ext>
                </a:extLst>
              </a:blip>
              <a:stretch>
                <a:fillRect l="0" t="0" r="0" b="0"/>
              </a:stretch>
            </a:blipFill>
          </p:spPr>
        </p:sp>
      </p:grp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-356095" y="7748106"/>
            <a:ext cx="3245039" cy="3203739"/>
          </a:xfrm>
          <a:custGeom>
            <a:avLst/>
            <a:gdLst/>
            <a:ahLst/>
            <a:cxnLst/>
            <a:rect r="r" b="b" t="t" l="l"/>
            <a:pathLst>
              <a:path h="3203739" w="3245039">
                <a:moveTo>
                  <a:pt x="0" y="0"/>
                </a:moveTo>
                <a:lnTo>
                  <a:pt x="3245040" y="0"/>
                </a:lnTo>
                <a:lnTo>
                  <a:pt x="3245040" y="3203739"/>
                </a:lnTo>
                <a:lnTo>
                  <a:pt x="0" y="3203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5636780" y="-573169"/>
            <a:ext cx="3245039" cy="3203739"/>
          </a:xfrm>
          <a:custGeom>
            <a:avLst/>
            <a:gdLst/>
            <a:ahLst/>
            <a:cxnLst/>
            <a:rect r="r" b="b" t="t" l="l"/>
            <a:pathLst>
              <a:path h="3203739" w="3245039">
                <a:moveTo>
                  <a:pt x="3245040" y="3203738"/>
                </a:moveTo>
                <a:lnTo>
                  <a:pt x="0" y="3203738"/>
                </a:lnTo>
                <a:lnTo>
                  <a:pt x="0" y="0"/>
                </a:lnTo>
                <a:lnTo>
                  <a:pt x="3245040" y="0"/>
                </a:lnTo>
                <a:lnTo>
                  <a:pt x="3245040" y="3203738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1028700" y="847725"/>
            <a:ext cx="16230600" cy="1010412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290"/>
              </a:lnSpc>
            </a:pPr>
            <a:r>
              <a:rPr lang="en-US" sz="4500" spc="679">
                <a:solidFill>
                  <a:srgbClr val="000000"/>
                </a:solidFill>
                <a:latin typeface="Gilda Display"/>
                <a:cs typeface="Gilda Display"/>
              </a:rPr>
              <a:t>6.             บริโภคอาหารที่มีไขมันแต่พอควร งดไขมันจากสัตว์ และหลีกเลี่ยงการใช้ไขมันที่ผ่านกระบวนการที่ใช้ความร้อนสูง เพราะกรดไขมันจะเปลี่ยนรูปเป็นไขมันที่ร่างกายไม่ใช้ เช่น การใช้น้ำ มันในการทอดไม่ควรใช้ไฟแรงจนควันขึ้นนอกจากนี้หากบริโภคอาหารที่มีไขมันสูงนอกจากจะทำให้อ้วนแล้วยังเพิ่มอัตราเสี่ยงต่อการเป็นโรคเบาหวาน และความดันโลหิตสูงได้อีกด้วย</a:t>
            </a:r>
          </a:p>
          <a:p>
            <a:pPr algn="ctr">
              <a:lnSpc>
                <a:spcPts val="7290"/>
              </a:lnSpc>
            </a:pPr>
            <a:r>
              <a:rPr lang="en-US" sz="4500" spc="679">
                <a:solidFill>
                  <a:srgbClr val="000000"/>
                </a:solidFill>
                <a:latin typeface="Gilda Display"/>
                <a:cs typeface="Gilda Display"/>
              </a:rPr>
              <a:t>7.              หลีกเลี่ยงการบริโภคอาหารรสจัด เช่น เค็มจัด หรือหวานจัด การบริโภคอาหารที่มีรสจัดต่างๆจะสร้างพฤติกรรมการบริโภคที่ไม่ดี และนำไปสู่การเป็นโรคต่างๆได้ง่าย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9378005" y="5496194"/>
            <a:ext cx="8753015" cy="4503824"/>
          </a:xfrm>
          <a:custGeom>
            <a:avLst/>
            <a:gdLst/>
            <a:ahLst/>
            <a:cxnLst/>
            <a:rect r="r" b="b" t="t" l="l"/>
            <a:pathLst>
              <a:path h="4503824" w="8753015">
                <a:moveTo>
                  <a:pt x="0" y="0"/>
                </a:moveTo>
                <a:lnTo>
                  <a:pt x="8753015" y="0"/>
                </a:lnTo>
                <a:lnTo>
                  <a:pt x="8753015" y="4503824"/>
                </a:lnTo>
                <a:lnTo>
                  <a:pt x="0" y="450382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9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5C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-1507906" y="-5898301"/>
            <a:ext cx="22373224" cy="9668853"/>
            <a:chOff x="0" y="0"/>
            <a:chExt cx="29830965" cy="12891805"/>
          </a:xfrm>
        </p:grpSpPr>
        <p:sp>
          <p:nvSpPr>
            <p:cNvPr name="Freeform 3" id="3"/>
            <p:cNvSpPr/>
            <p:nvPr/>
          </p:nvSpPr>
          <p:spPr>
            <a:xfrm flipH="false" flipV="false" rot="7188130">
              <a:off x="8612980" y="1118659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10585644">
              <a:off x="14695276" y="235104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671727">
              <a:off x="21800968" y="2980027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2" y="0"/>
                  </a:lnTo>
                  <a:lnTo>
                    <a:pt x="7850522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false" flipV="false" rot="5400000">
              <a:off x="959113" y="2857764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2" y="0"/>
                  </a:lnTo>
                  <a:lnTo>
                    <a:pt x="7850522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7" id="7"/>
          <p:cNvSpPr/>
          <p:nvPr/>
        </p:nvSpPr>
        <p:spPr>
          <a:xfrm flipH="false" flipV="false" rot="8215330">
            <a:off x="-576816" y="-315807"/>
            <a:ext cx="2464115" cy="2689014"/>
          </a:xfrm>
          <a:custGeom>
            <a:avLst/>
            <a:gdLst/>
            <a:ahLst/>
            <a:cxnLst/>
            <a:rect r="r" b="b" t="t" l="l"/>
            <a:pathLst>
              <a:path h="2689014" w="2464115">
                <a:moveTo>
                  <a:pt x="0" y="0"/>
                </a:moveTo>
                <a:lnTo>
                  <a:pt x="2464115" y="0"/>
                </a:lnTo>
                <a:lnTo>
                  <a:pt x="2464115" y="2689014"/>
                </a:lnTo>
                <a:lnTo>
                  <a:pt x="0" y="2689014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8" id="8"/>
          <p:cNvSpPr/>
          <p:nvPr/>
        </p:nvSpPr>
        <p:spPr>
          <a:xfrm flipH="true" flipV="false" rot="-8020559">
            <a:off x="16673416" y="-588799"/>
            <a:ext cx="2464115" cy="2689014"/>
          </a:xfrm>
          <a:custGeom>
            <a:avLst/>
            <a:gdLst/>
            <a:ahLst/>
            <a:cxnLst/>
            <a:rect r="r" b="b" t="t" l="l"/>
            <a:pathLst>
              <a:path h="2689014" w="2464115">
                <a:moveTo>
                  <a:pt x="2464114" y="0"/>
                </a:moveTo>
                <a:lnTo>
                  <a:pt x="0" y="0"/>
                </a:lnTo>
                <a:lnTo>
                  <a:pt x="0" y="2689014"/>
                </a:lnTo>
                <a:lnTo>
                  <a:pt x="2464114" y="2689014"/>
                </a:lnTo>
                <a:lnTo>
                  <a:pt x="2464114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9" id="9"/>
          <p:cNvSpPr txBox="true"/>
          <p:nvPr/>
        </p:nvSpPr>
        <p:spPr>
          <a:xfrm rot="0">
            <a:off x="1189384" y="991620"/>
            <a:ext cx="16230600" cy="84239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470"/>
              </a:lnSpc>
            </a:pPr>
            <a:r>
              <a:rPr lang="en-US" sz="4500" spc="495">
                <a:solidFill>
                  <a:srgbClr val="FFFFFF"/>
                </a:solidFill>
                <a:latin typeface="Gilda Display"/>
                <a:cs typeface="Gilda Display"/>
              </a:rPr>
              <a:t>8.  บริโภคอาหารที่สะอาดและปราศจากสารปนเปื้อน ควรบริโภคอาหารจากธรรมชาติ เพราะร่างกายต้องการสารอาหารที่บริสุทธิ์และปราศจากสารปรุงแต่งอาหารสังเคราะห์ต่างๆ เช่น อาหารที่ผ่านการฟอกสี หรือขัดให้ขาว เช่น แป้งหรือข้าวจะขาดเส้นใยและวิตามิน เป็นต้น</a:t>
            </a:r>
          </a:p>
          <a:p>
            <a:pPr algn="ctr">
              <a:lnSpc>
                <a:spcPts val="7470"/>
              </a:lnSpc>
            </a:pPr>
            <a:r>
              <a:rPr lang="en-US" sz="4500" spc="495">
                <a:solidFill>
                  <a:srgbClr val="FFFFFF"/>
                </a:solidFill>
                <a:latin typeface="Gilda Display"/>
                <a:cs typeface="Gilda Display"/>
              </a:rPr>
              <a:t>9.  ไม่ควรดื่มเครื่องดื่มที่มีแอลกอฮอล์เพราะแอลกอฮอล์จะกระตุ้นหัวใจให้ทำงานมากขึ้นทำให้หลอดเลือดขยายการไหลเวียนของโลหิตแรงขึ้นและกดสมอง ทำให้สมองส่วนควบคุมการทำงาน</a:t>
            </a:r>
          </a:p>
        </p:txBody>
      </p:sp>
      <p:sp>
        <p:nvSpPr>
          <p:cNvPr name="Freeform 10" id="10"/>
          <p:cNvSpPr/>
          <p:nvPr/>
        </p:nvSpPr>
        <p:spPr>
          <a:xfrm flipH="false" flipV="false" rot="0">
            <a:off x="3885528" y="2852248"/>
            <a:ext cx="9687774" cy="5590821"/>
          </a:xfrm>
          <a:custGeom>
            <a:avLst/>
            <a:gdLst/>
            <a:ahLst/>
            <a:cxnLst/>
            <a:rect r="r" b="b" t="t" l="l"/>
            <a:pathLst>
              <a:path h="5590821" w="9687774">
                <a:moveTo>
                  <a:pt x="0" y="0"/>
                </a:moveTo>
                <a:lnTo>
                  <a:pt x="9687774" y="0"/>
                </a:lnTo>
                <a:lnTo>
                  <a:pt x="9687774" y="5590821"/>
                </a:lnTo>
                <a:lnTo>
                  <a:pt x="0" y="559082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4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1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0" y="7849207"/>
            <a:ext cx="2492167" cy="2437793"/>
          </a:xfrm>
          <a:custGeom>
            <a:avLst/>
            <a:gdLst/>
            <a:ahLst/>
            <a:cxnLst/>
            <a:rect r="r" b="b" t="t" l="l"/>
            <a:pathLst>
              <a:path h="2437793" w="2492167">
                <a:moveTo>
                  <a:pt x="0" y="0"/>
                </a:moveTo>
                <a:lnTo>
                  <a:pt x="2492167" y="0"/>
                </a:lnTo>
                <a:lnTo>
                  <a:pt x="2492167" y="2437793"/>
                </a:lnTo>
                <a:lnTo>
                  <a:pt x="0" y="243779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5795833" y="7849207"/>
            <a:ext cx="2492167" cy="2437793"/>
          </a:xfrm>
          <a:custGeom>
            <a:avLst/>
            <a:gdLst/>
            <a:ahLst/>
            <a:cxnLst/>
            <a:rect r="r" b="b" t="t" l="l"/>
            <a:pathLst>
              <a:path h="2437793" w="2492167">
                <a:moveTo>
                  <a:pt x="2492167" y="0"/>
                </a:moveTo>
                <a:lnTo>
                  <a:pt x="0" y="0"/>
                </a:lnTo>
                <a:lnTo>
                  <a:pt x="0" y="2437793"/>
                </a:lnTo>
                <a:lnTo>
                  <a:pt x="2492167" y="2437793"/>
                </a:lnTo>
                <a:lnTo>
                  <a:pt x="24921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0" y="0"/>
            <a:ext cx="2492167" cy="2437793"/>
          </a:xfrm>
          <a:custGeom>
            <a:avLst/>
            <a:gdLst/>
            <a:ahLst/>
            <a:cxnLst/>
            <a:rect r="r" b="b" t="t" l="l"/>
            <a:pathLst>
              <a:path h="2437793" w="2492167">
                <a:moveTo>
                  <a:pt x="0" y="2437793"/>
                </a:moveTo>
                <a:lnTo>
                  <a:pt x="2492167" y="2437793"/>
                </a:lnTo>
                <a:lnTo>
                  <a:pt x="2492167" y="0"/>
                </a:lnTo>
                <a:lnTo>
                  <a:pt x="0" y="0"/>
                </a:lnTo>
                <a:lnTo>
                  <a:pt x="0" y="243779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5795833" y="0"/>
            <a:ext cx="2492167" cy="2437793"/>
          </a:xfrm>
          <a:custGeom>
            <a:avLst/>
            <a:gdLst/>
            <a:ahLst/>
            <a:cxnLst/>
            <a:rect r="r" b="b" t="t" l="l"/>
            <a:pathLst>
              <a:path h="2437793" w="2492167">
                <a:moveTo>
                  <a:pt x="2492167" y="2437793"/>
                </a:moveTo>
                <a:lnTo>
                  <a:pt x="0" y="2437793"/>
                </a:lnTo>
                <a:lnTo>
                  <a:pt x="0" y="0"/>
                </a:lnTo>
                <a:lnTo>
                  <a:pt x="2492167" y="0"/>
                </a:lnTo>
                <a:lnTo>
                  <a:pt x="2492167" y="2437793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19175"/>
            <a:ext cx="16230600" cy="82391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Gilda Display"/>
                <a:cs typeface="Gilda Display"/>
              </a:rPr>
              <a:t>โภชนบัญญัติทั้ง 9 ประการนี้จะทำให้ผู้ปฏิบัติมีสุขภาพที่ดี นอกจากนี้ยังมีข้อควรคำนึงในการบริโภคอาหารว่า 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latin typeface="Gilda Display"/>
                <a:cs typeface="Gilda Display"/>
              </a:rPr>
              <a:t>"ควรกินพอ กินดี และกินหลากหลาย"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cs typeface="Gilda Display"/>
              </a:rPr>
              <a:t>กินพอ คือ กินอาหารให้ครบทุกหมู่ มากน้อยตามความพอดีของร่างกาย เพศและวัย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cs typeface="Gilda Display"/>
              </a:rPr>
              <a:t>กินดี คือ กินอาหารที่ดีมีประโยชน์ต่อร่างกาย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cs typeface="Gilda Display"/>
              </a:rPr>
              <a:t>กินหลากหลาย คือ กินอาหารห้าหมู่สับเปลี่ยนหมุนกันให้ครบ</a:t>
            </a:r>
          </a:p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cs typeface="Gilda Display"/>
              </a:rPr>
              <a:t>นอกจากนี้ควรคำนึงถึงคุณค่าของการบริโภคอาหาร จากข้อมูลในนิตยสารใกล้หมอเรื่อง กินเพื่อสุขภาพ ได้แสดงตารางเปรียบเทียบคุณค่าอาหารไทยและคุณค่าอาหารจานด่วนเพื่อแสดงถึงคุณค่าของอาหารเพื่อให้ผู้บริโภคได้พิจารณาถึงประโยชน์และสารอาหารที่ได้รับเพื่อเป็นข้อมูลในการตัดสินใจการบริโภคอาหารอย่างมีคุณค่า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2698510" y="5960292"/>
            <a:ext cx="3097322" cy="4114800"/>
          </a:xfrm>
          <a:custGeom>
            <a:avLst/>
            <a:gdLst/>
            <a:ahLst/>
            <a:cxnLst/>
            <a:rect r="r" b="b" t="t" l="l"/>
            <a:pathLst>
              <a:path h="4114800" w="3097322">
                <a:moveTo>
                  <a:pt x="0" y="0"/>
                </a:moveTo>
                <a:lnTo>
                  <a:pt x="3097323" y="0"/>
                </a:lnTo>
                <a:lnTo>
                  <a:pt x="3097323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1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-3139556">
            <a:off x="14104315" y="7417903"/>
            <a:ext cx="8367370" cy="3818563"/>
          </a:xfrm>
          <a:custGeom>
            <a:avLst/>
            <a:gdLst/>
            <a:ahLst/>
            <a:cxnLst/>
            <a:rect r="r" b="b" t="t" l="l"/>
            <a:pathLst>
              <a:path h="3818563" w="8367370">
                <a:moveTo>
                  <a:pt x="0" y="0"/>
                </a:moveTo>
                <a:lnTo>
                  <a:pt x="8367370" y="0"/>
                </a:lnTo>
                <a:lnTo>
                  <a:pt x="8367370" y="3818564"/>
                </a:lnTo>
                <a:lnTo>
                  <a:pt x="0" y="38185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028700" y="2438705"/>
            <a:ext cx="16230600" cy="688848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884"/>
              </a:lnSpc>
            </a:pPr>
            <a:r>
              <a:rPr lang="en-US" sz="4500" spc="206">
                <a:solidFill>
                  <a:srgbClr val="000000"/>
                </a:solidFill>
                <a:cs typeface="Gilda Display"/>
              </a:rPr>
              <a:t>อาหารเป็นหนึ่งในปัจจัยสี่ที่สำคัญของมนุษย์ อาหารเมื่อบริโภคเข้าไปและหลังจากย่อยแล้วจะไปหล่อเลี้ยงอวัยวะต่างๆของร่างกาย ดังนั้นคุณภาพของอาหารจึงเป็นสิ่งสำคัญอาหารนอกจากสนองความต้องการทางด้านร่างกายของมนุษย์แล้ว อาหารยังสนองความต้องการทางด้านจิตใจ สังคม และวัฒนธรรม เราใช้อาหารเป็นสัญลักษณ์ในพิธีกรรมทางศาสนา หรือใช้อาหารเป็นสัญลักษณ์ประจำชาติ เช่น พิซซ่าเป็นอาหารจากประเทศอิตาลีอาหารประเภทข้าวหรือเครื่องเทศเป็นอาหารจากเอเชีย</a:t>
            </a:r>
          </a:p>
        </p:txBody>
      </p:sp>
      <p:sp>
        <p:nvSpPr>
          <p:cNvPr name="Freeform 4" id="4"/>
          <p:cNvSpPr/>
          <p:nvPr/>
        </p:nvSpPr>
        <p:spPr>
          <a:xfrm flipH="false" flipV="false" rot="0">
            <a:off x="534142" y="5471775"/>
            <a:ext cx="6636774" cy="4114800"/>
          </a:xfrm>
          <a:custGeom>
            <a:avLst/>
            <a:gdLst/>
            <a:ahLst/>
            <a:cxnLst/>
            <a:rect r="r" b="b" t="t" l="l"/>
            <a:pathLst>
              <a:path h="4114800" w="6636774">
                <a:moveTo>
                  <a:pt x="0" y="0"/>
                </a:moveTo>
                <a:lnTo>
                  <a:pt x="6636774" y="0"/>
                </a:lnTo>
                <a:lnTo>
                  <a:pt x="663677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30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1028700" y="1009650"/>
            <a:ext cx="11810554" cy="123825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9601"/>
              </a:lnSpc>
              <a:spcBef>
                <a:spcPct val="0"/>
              </a:spcBef>
            </a:pPr>
            <a:r>
              <a:rPr lang="en-US" sz="8001">
                <a:solidFill>
                  <a:srgbClr val="000000"/>
                </a:solidFill>
                <a:cs typeface="Gilda Display"/>
              </a:rPr>
              <a:t>การจัดการอาหาร ในครอบครัว</a:t>
            </a:r>
          </a:p>
        </p:txBody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5C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0436" y="9171194"/>
            <a:ext cx="17833473" cy="834543"/>
            <a:chOff x="0" y="0"/>
            <a:chExt cx="23777963" cy="11127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74978" cy="1112723"/>
            </a:xfrm>
            <a:custGeom>
              <a:avLst/>
              <a:gdLst/>
              <a:ahLst/>
              <a:cxnLst/>
              <a:rect r="r" b="b" t="t" l="l"/>
              <a:pathLst>
                <a:path h="1112723" w="6374978">
                  <a:moveTo>
                    <a:pt x="0" y="0"/>
                  </a:moveTo>
                  <a:lnTo>
                    <a:pt x="6374978" y="0"/>
                  </a:lnTo>
                  <a:lnTo>
                    <a:pt x="6374978" y="1112723"/>
                  </a:lnTo>
                  <a:lnTo>
                    <a:pt x="0" y="1112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1584517" y="0"/>
              <a:ext cx="6374978" cy="1112723"/>
            </a:xfrm>
            <a:custGeom>
              <a:avLst/>
              <a:gdLst/>
              <a:ahLst/>
              <a:cxnLst/>
              <a:rect r="r" b="b" t="t" l="l"/>
              <a:pathLst>
                <a:path h="1112723" w="6374978">
                  <a:moveTo>
                    <a:pt x="0" y="0"/>
                  </a:moveTo>
                  <a:lnTo>
                    <a:pt x="6374979" y="0"/>
                  </a:lnTo>
                  <a:lnTo>
                    <a:pt x="6374979" y="1112723"/>
                  </a:lnTo>
                  <a:lnTo>
                    <a:pt x="0" y="1112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0">
              <a:off x="5799418" y="0"/>
              <a:ext cx="6374978" cy="1112723"/>
            </a:xfrm>
            <a:custGeom>
              <a:avLst/>
              <a:gdLst/>
              <a:ahLst/>
              <a:cxnLst/>
              <a:rect r="r" b="b" t="t" l="l"/>
              <a:pathLst>
                <a:path h="1112723" w="6374978">
                  <a:moveTo>
                    <a:pt x="6374979" y="0"/>
                  </a:moveTo>
                  <a:lnTo>
                    <a:pt x="0" y="0"/>
                  </a:lnTo>
                  <a:lnTo>
                    <a:pt x="0" y="1112723"/>
                  </a:lnTo>
                  <a:lnTo>
                    <a:pt x="6374979" y="1112723"/>
                  </a:lnTo>
                  <a:lnTo>
                    <a:pt x="637497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17402985" y="0"/>
              <a:ext cx="6374978" cy="1112723"/>
            </a:xfrm>
            <a:custGeom>
              <a:avLst/>
              <a:gdLst/>
              <a:ahLst/>
              <a:cxnLst/>
              <a:rect r="r" b="b" t="t" l="l"/>
              <a:pathLst>
                <a:path h="1112723" w="6374978">
                  <a:moveTo>
                    <a:pt x="6374978" y="0"/>
                  </a:moveTo>
                  <a:lnTo>
                    <a:pt x="0" y="0"/>
                  </a:lnTo>
                  <a:lnTo>
                    <a:pt x="0" y="1112723"/>
                  </a:lnTo>
                  <a:lnTo>
                    <a:pt x="6374978" y="1112723"/>
                  </a:lnTo>
                  <a:lnTo>
                    <a:pt x="637497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866775"/>
            <a:ext cx="16230600" cy="80549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399"/>
              </a:lnSpc>
            </a:pPr>
            <a:r>
              <a:rPr lang="en-US" sz="3999" spc="347">
                <a:solidFill>
                  <a:srgbClr val="FFFFFF"/>
                </a:solidFill>
                <a:cs typeface="Gilda Display"/>
              </a:rPr>
              <a:t>นอกจากนี้ในการเลือกหรือจัดการอาหารยังขึ้นอยู่กับครอบครัว ประเพณี และวัฒนธรรมในท้องถิ่นนั้นๆด้วยเช่นกันในปัจจุบันท่ามกลางกระแสวัฒนธรรมที่หลั่งไหลไปในทิศทางเดียวกันจะส่งผลกระทบต่อการจัดการอาหาร จากสิ่งแวดล้อมที่เปลี่ยนแปลงไปส่งผลให้การจัดการอาหารแตกต่างไปจากเดิม ในอดีตการปรุงอาหารในครอบครัวเป็นเรื่องใหญ่ต้องมีกระบวนการต่างๆมากมาย เช่น การซื้อ การเตรียม และการปรุง แต่ในปัจจุบันเมื่อแม่บ้านมีเวลาจำกัดอาหารสำเร็จรูปในรูปแบบต่างๆจึงเป็นที่นิยม เนื่องจากสะดวก ง่าย และรวดเร็ว นอกจากนี้ค่านิยมในการบริโภคอาหารประเภทจานด่วนได้รับความนิยม จึงทำให้การบริโภคอาหารของครอบครัวไทยเปลี่ยนแปลงไป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3819728" y="3167493"/>
            <a:ext cx="3054931" cy="5582100"/>
          </a:xfrm>
          <a:custGeom>
            <a:avLst/>
            <a:gdLst/>
            <a:ahLst/>
            <a:cxnLst/>
            <a:rect r="r" b="b" t="t" l="l"/>
            <a:pathLst>
              <a:path h="5582100" w="3054931">
                <a:moveTo>
                  <a:pt x="0" y="0"/>
                </a:moveTo>
                <a:lnTo>
                  <a:pt x="3054932" y="0"/>
                </a:lnTo>
                <a:lnTo>
                  <a:pt x="3054932" y="5582100"/>
                </a:lnTo>
                <a:lnTo>
                  <a:pt x="0" y="55821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79921" y="7451027"/>
            <a:ext cx="2492167" cy="2437793"/>
          </a:xfrm>
          <a:custGeom>
            <a:avLst/>
            <a:gdLst/>
            <a:ahLst/>
            <a:cxnLst/>
            <a:rect r="r" b="b" t="t" l="l"/>
            <a:pathLst>
              <a:path h="2437793" w="2492167">
                <a:moveTo>
                  <a:pt x="0" y="0"/>
                </a:moveTo>
                <a:lnTo>
                  <a:pt x="2492167" y="0"/>
                </a:lnTo>
                <a:lnTo>
                  <a:pt x="2492167" y="2437792"/>
                </a:lnTo>
                <a:lnTo>
                  <a:pt x="0" y="2437792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false" rot="0">
            <a:off x="15227012" y="7451027"/>
            <a:ext cx="2492167" cy="2437793"/>
          </a:xfrm>
          <a:custGeom>
            <a:avLst/>
            <a:gdLst/>
            <a:ahLst/>
            <a:cxnLst/>
            <a:rect r="r" b="b" t="t" l="l"/>
            <a:pathLst>
              <a:path h="2437793" w="2492167">
                <a:moveTo>
                  <a:pt x="2492167" y="0"/>
                </a:moveTo>
                <a:lnTo>
                  <a:pt x="0" y="0"/>
                </a:lnTo>
                <a:lnTo>
                  <a:pt x="0" y="2437792"/>
                </a:lnTo>
                <a:lnTo>
                  <a:pt x="2492167" y="2437792"/>
                </a:lnTo>
                <a:lnTo>
                  <a:pt x="2492167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true" rot="0">
            <a:off x="568821" y="398181"/>
            <a:ext cx="2492167" cy="2437793"/>
          </a:xfrm>
          <a:custGeom>
            <a:avLst/>
            <a:gdLst/>
            <a:ahLst/>
            <a:cxnLst/>
            <a:rect r="r" b="b" t="t" l="l"/>
            <a:pathLst>
              <a:path h="2437793" w="2492167">
                <a:moveTo>
                  <a:pt x="0" y="2437792"/>
                </a:moveTo>
                <a:lnTo>
                  <a:pt x="2492167" y="2437792"/>
                </a:lnTo>
                <a:lnTo>
                  <a:pt x="2492167" y="0"/>
                </a:lnTo>
                <a:lnTo>
                  <a:pt x="0" y="0"/>
                </a:lnTo>
                <a:lnTo>
                  <a:pt x="0" y="24377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true" flipV="true" rot="0">
            <a:off x="15315912" y="398181"/>
            <a:ext cx="2492167" cy="2437793"/>
          </a:xfrm>
          <a:custGeom>
            <a:avLst/>
            <a:gdLst/>
            <a:ahLst/>
            <a:cxnLst/>
            <a:rect r="r" b="b" t="t" l="l"/>
            <a:pathLst>
              <a:path h="2437793" w="2492167">
                <a:moveTo>
                  <a:pt x="2492167" y="2437792"/>
                </a:moveTo>
                <a:lnTo>
                  <a:pt x="0" y="2437792"/>
                </a:lnTo>
                <a:lnTo>
                  <a:pt x="0" y="0"/>
                </a:lnTo>
                <a:lnTo>
                  <a:pt x="2492167" y="0"/>
                </a:lnTo>
                <a:lnTo>
                  <a:pt x="2492167" y="2437792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6" id="6"/>
          <p:cNvSpPr txBox="true"/>
          <p:nvPr/>
        </p:nvSpPr>
        <p:spPr>
          <a:xfrm rot="0">
            <a:off x="1028700" y="1000125"/>
            <a:ext cx="16230600" cy="8804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4999"/>
              </a:lnSpc>
            </a:pPr>
            <a:r>
              <a:rPr lang="en-US" sz="3999" spc="303">
                <a:solidFill>
                  <a:srgbClr val="000000"/>
                </a:solidFill>
                <a:latin typeface="Gilda Display"/>
                <a:cs typeface="Gilda Display"/>
              </a:rPr>
              <a:t>1. ความต้องการทางกาย (Physical Needs)</a:t>
            </a:r>
          </a:p>
          <a:p>
            <a:pPr algn="ctr">
              <a:lnSpc>
                <a:spcPts val="4999"/>
              </a:lnSpc>
            </a:pPr>
            <a:r>
              <a:rPr lang="en-US" sz="3999" spc="303">
                <a:solidFill>
                  <a:srgbClr val="000000"/>
                </a:solidFill>
                <a:latin typeface="Gilda Display"/>
                <a:cs typeface="Gilda Display"/>
              </a:rPr>
              <a:t>ร่างกายที่มีสุขภาพแข็งแรงและปราศจากโรคภัยไข้เจ็บอยู่ที่การดูแลรักษาสุขภาพของตนเอง ในการดูแลรักษาสุขภาพนอกเหนือจากการออกกำลังกายและการพักผ่อนแล้วการบริโภคอาหารก็มีความสำคัญ หากบริโภคในสิ่งที่ชอบหรือกินในสิ่งที่พอใจบางครั้งอาจทำให้ขาดคุณประโยชน์ของอาหาร นอกจากนี้การบริโภคโดยไม่คำนึงถึงชนิดและปริมาณของอาหารอาจก่อให้เกิดปัญหาของสุขภาพได้เช่นกัน ดังนั้นเมื่ออาหารมีความสำคัญต่อสุขภาพและร่างกายของมนุษย์แล้ว จึงควรให้ความสำคัญกับอาหารที่บริโภคว่ามีความจำเป็นและเหมาะสมกับร่างกายอย่างไรคำว่า “อาหาร” หมายถึง สิ่งที่บริโภคเข้าไปแล้วทำให้อิ่ม ซึ่งอาจมีทั้งคุณประโยชน์และโทษ ส่วนคำว่า “โภชนาการ” หมายถึง อาหารที่บริโภคเข้าไปแล้วร่างกายสามารถนำไปเผาผลาญเพื่อใช้เป็นประโยชน์ในการเสริมสร้างความเจริญเติบโต ซ่อมแซมส่วนที่สึกหรอ</a:t>
            </a:r>
          </a:p>
          <a:p>
            <a:pPr algn="ctr">
              <a:lnSpc>
                <a:spcPts val="4999"/>
              </a:lnSpc>
            </a:pPr>
            <a:r>
              <a:rPr lang="en-US" sz="3999" spc="303">
                <a:solidFill>
                  <a:srgbClr val="000000"/>
                </a:solidFill>
                <a:cs typeface="Gilda Display"/>
              </a:rPr>
              <a:t>และทำให้ร่างกายแข็งแรงมีภูมิต้านทานโรค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5502377" y="3184185"/>
            <a:ext cx="6321620" cy="4114800"/>
          </a:xfrm>
          <a:custGeom>
            <a:avLst/>
            <a:gdLst/>
            <a:ahLst/>
            <a:cxnLst/>
            <a:rect r="r" b="b" t="t" l="l"/>
            <a:pathLst>
              <a:path h="4114800" w="6321620">
                <a:moveTo>
                  <a:pt x="0" y="0"/>
                </a:moveTo>
                <a:lnTo>
                  <a:pt x="6321620" y="0"/>
                </a:lnTo>
                <a:lnTo>
                  <a:pt x="632162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5272270" y="333375"/>
            <a:ext cx="6827788" cy="69532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400"/>
              </a:lnSpc>
              <a:spcBef>
                <a:spcPct val="0"/>
              </a:spcBef>
            </a:pPr>
            <a:r>
              <a:rPr lang="en-US" sz="4500">
                <a:solidFill>
                  <a:srgbClr val="000000"/>
                </a:solidFill>
                <a:cs typeface="Gilda Display"/>
              </a:rPr>
              <a:t>ความต้องการอาหารของมนุษย์</a:t>
            </a:r>
          </a:p>
        </p:txBody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5C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19188" y="-3694081"/>
            <a:ext cx="10808939" cy="17365434"/>
            <a:chOff x="0" y="0"/>
            <a:chExt cx="14411919" cy="23153912"/>
          </a:xfrm>
        </p:grpSpPr>
        <p:sp>
          <p:nvSpPr>
            <p:cNvPr name="Freeform 3" id="3"/>
            <p:cNvSpPr/>
            <p:nvPr/>
          </p:nvSpPr>
          <p:spPr>
            <a:xfrm flipH="false" flipV="false" rot="-9011869">
              <a:off x="4652959" y="6587067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271727">
              <a:off x="1102143" y="14164802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88026" y="0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710962" y="7707613"/>
            <a:ext cx="3137320" cy="4041045"/>
          </a:xfrm>
          <a:custGeom>
            <a:avLst/>
            <a:gdLst/>
            <a:ahLst/>
            <a:cxnLst/>
            <a:rect r="r" b="b" t="t" l="l"/>
            <a:pathLst>
              <a:path h="4041045" w="3137320">
                <a:moveTo>
                  <a:pt x="0" y="0"/>
                </a:moveTo>
                <a:lnTo>
                  <a:pt x="3137320" y="0"/>
                </a:lnTo>
                <a:lnTo>
                  <a:pt x="3137320" y="4041045"/>
                </a:lnTo>
                <a:lnTo>
                  <a:pt x="0" y="4041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5786338" y="-1741187"/>
            <a:ext cx="3137320" cy="4041045"/>
          </a:xfrm>
          <a:custGeom>
            <a:avLst/>
            <a:gdLst/>
            <a:ahLst/>
            <a:cxnLst/>
            <a:rect r="r" b="b" t="t" l="l"/>
            <a:pathLst>
              <a:path h="4041045" w="3137320">
                <a:moveTo>
                  <a:pt x="3137320" y="4041045"/>
                </a:moveTo>
                <a:lnTo>
                  <a:pt x="0" y="4041045"/>
                </a:lnTo>
                <a:lnTo>
                  <a:pt x="0" y="0"/>
                </a:lnTo>
                <a:lnTo>
                  <a:pt x="3137320" y="0"/>
                </a:lnTo>
                <a:lnTo>
                  <a:pt x="3137320" y="404104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8" id="8"/>
          <p:cNvSpPr txBox="true"/>
          <p:nvPr/>
        </p:nvSpPr>
        <p:spPr>
          <a:xfrm rot="0">
            <a:off x="1124398" y="1572260"/>
            <a:ext cx="16230600" cy="699960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159"/>
              </a:lnSpc>
            </a:pPr>
            <a:r>
              <a:rPr lang="en-US" sz="3999" spc="483">
                <a:solidFill>
                  <a:srgbClr val="FFFFFF"/>
                </a:solidFill>
                <a:latin typeface="Gilda Display"/>
                <a:cs typeface="Gilda Display"/>
              </a:rPr>
              <a:t>2. ความต้องการทางด้านจิตวิทยา (Psychological Needs)</a:t>
            </a:r>
          </a:p>
          <a:p>
            <a:pPr algn="ctr">
              <a:lnSpc>
                <a:spcPts val="6159"/>
              </a:lnSpc>
            </a:pPr>
            <a:r>
              <a:rPr lang="en-US" sz="3999" spc="483">
                <a:solidFill>
                  <a:srgbClr val="FFFFFF"/>
                </a:solidFill>
                <a:cs typeface="Gilda Display"/>
              </a:rPr>
              <a:t>ความต้องการของอาหารทางด้านจิตวิทยาจะมีผลทางด้านจิตใจ มีผู้คนไม่น้อยที่ใช้อาหารเป็นเครื่องบ่งบอกถึงฐานะ ความเป็นอยู่ และสถานภาพของตนเอง การรับประทานอาหารในภัตตาคารที่หรูหรา ราคาแพง มีการต้อนรับที่ดีจะทำให้มั่นใจในความสะอาดหรือเพื่อแสดงฐานะของตนเอง ปัจจุบันวัยรุ่นนิยมเข้าร้านอาหารฟาสต์ฟู้ดเพื่อแสดงว่าตนเองทันสมัยหรือมีรสนิยมและเป็นที่ยอมรับจากสังคมทำให้เกิดความภาคภูมิใจในตนเอง ความต้องการของอาหารทางด้านจิตวิทยาจึงเป็นเรื่องของจิตใจในแต่ละบุคคล</a:t>
            </a:r>
          </a:p>
        </p:txBody>
      </p:sp>
      <p:sp>
        <p:nvSpPr>
          <p:cNvPr name="Freeform 9" id="9"/>
          <p:cNvSpPr/>
          <p:nvPr/>
        </p:nvSpPr>
        <p:spPr>
          <a:xfrm flipH="false" flipV="false" rot="0">
            <a:off x="9754448" y="4131813"/>
            <a:ext cx="5732058" cy="4844447"/>
          </a:xfrm>
          <a:custGeom>
            <a:avLst/>
            <a:gdLst/>
            <a:ahLst/>
            <a:cxnLst/>
            <a:rect r="r" b="b" t="t" l="l"/>
            <a:pathLst>
              <a:path h="4844447" w="5732058">
                <a:moveTo>
                  <a:pt x="0" y="0"/>
                </a:moveTo>
                <a:lnTo>
                  <a:pt x="5732058" y="0"/>
                </a:lnTo>
                <a:lnTo>
                  <a:pt x="5732058" y="4844447"/>
                </a:lnTo>
                <a:lnTo>
                  <a:pt x="0" y="4844447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29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452638" y="265515"/>
            <a:ext cx="1937725" cy="2179445"/>
          </a:xfrm>
          <a:custGeom>
            <a:avLst/>
            <a:gdLst/>
            <a:ahLst/>
            <a:cxnLst/>
            <a:rect r="r" b="b" t="t" l="l"/>
            <a:pathLst>
              <a:path h="2179445" w="1937725">
                <a:moveTo>
                  <a:pt x="0" y="0"/>
                </a:moveTo>
                <a:lnTo>
                  <a:pt x="1937725" y="0"/>
                </a:lnTo>
                <a:lnTo>
                  <a:pt x="1937725" y="2179446"/>
                </a:lnTo>
                <a:lnTo>
                  <a:pt x="0" y="217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false" flipV="true" rot="0">
            <a:off x="452638" y="7842039"/>
            <a:ext cx="1937725" cy="2179445"/>
          </a:xfrm>
          <a:custGeom>
            <a:avLst/>
            <a:gdLst/>
            <a:ahLst/>
            <a:cxnLst/>
            <a:rect r="r" b="b" t="t" l="l"/>
            <a:pathLst>
              <a:path h="2179445" w="1937725">
                <a:moveTo>
                  <a:pt x="0" y="2179446"/>
                </a:moveTo>
                <a:lnTo>
                  <a:pt x="1937725" y="2179446"/>
                </a:lnTo>
                <a:lnTo>
                  <a:pt x="1937725" y="0"/>
                </a:lnTo>
                <a:lnTo>
                  <a:pt x="0" y="0"/>
                </a:lnTo>
                <a:lnTo>
                  <a:pt x="0" y="21794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-10800000">
            <a:off x="16086338" y="7842039"/>
            <a:ext cx="1937725" cy="2179445"/>
          </a:xfrm>
          <a:custGeom>
            <a:avLst/>
            <a:gdLst/>
            <a:ahLst/>
            <a:cxnLst/>
            <a:rect r="r" b="b" t="t" l="l"/>
            <a:pathLst>
              <a:path h="2179445" w="1937725">
                <a:moveTo>
                  <a:pt x="0" y="0"/>
                </a:moveTo>
                <a:lnTo>
                  <a:pt x="1937725" y="0"/>
                </a:lnTo>
                <a:lnTo>
                  <a:pt x="1937725" y="2179446"/>
                </a:lnTo>
                <a:lnTo>
                  <a:pt x="0" y="21794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5" id="5"/>
          <p:cNvSpPr/>
          <p:nvPr/>
        </p:nvSpPr>
        <p:spPr>
          <a:xfrm flipH="false" flipV="true" rot="-10800000">
            <a:off x="16086338" y="265515"/>
            <a:ext cx="1937725" cy="2179445"/>
          </a:xfrm>
          <a:custGeom>
            <a:avLst/>
            <a:gdLst/>
            <a:ahLst/>
            <a:cxnLst/>
            <a:rect r="r" b="b" t="t" l="l"/>
            <a:pathLst>
              <a:path h="2179445" w="1937725">
                <a:moveTo>
                  <a:pt x="0" y="2179446"/>
                </a:moveTo>
                <a:lnTo>
                  <a:pt x="1937725" y="2179446"/>
                </a:lnTo>
                <a:lnTo>
                  <a:pt x="1937725" y="0"/>
                </a:lnTo>
                <a:lnTo>
                  <a:pt x="0" y="0"/>
                </a:lnTo>
                <a:lnTo>
                  <a:pt x="0" y="2179446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6" id="6"/>
          <p:cNvSpPr/>
          <p:nvPr/>
        </p:nvSpPr>
        <p:spPr>
          <a:xfrm flipH="false" flipV="false" rot="0">
            <a:off x="4711725" y="702162"/>
            <a:ext cx="7972425" cy="8229600"/>
          </a:xfrm>
          <a:custGeom>
            <a:avLst/>
            <a:gdLst/>
            <a:ahLst/>
            <a:cxnLst/>
            <a:rect r="r" b="b" t="t" l="l"/>
            <a:pathLst>
              <a:path h="8229600" w="7972425">
                <a:moveTo>
                  <a:pt x="0" y="0"/>
                </a:moveTo>
                <a:lnTo>
                  <a:pt x="7972425" y="0"/>
                </a:lnTo>
                <a:lnTo>
                  <a:pt x="7972425" y="8229600"/>
                </a:lnTo>
                <a:lnTo>
                  <a:pt x="0" y="82296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0" r="0" b="0"/>
            </a:stretch>
          </a:blipFill>
        </p:spPr>
      </p:sp>
      <p:sp>
        <p:nvSpPr>
          <p:cNvPr name="TextBox 7" id="7"/>
          <p:cNvSpPr txBox="true"/>
          <p:nvPr/>
        </p:nvSpPr>
        <p:spPr>
          <a:xfrm rot="0">
            <a:off x="1130750" y="2273511"/>
            <a:ext cx="16026500" cy="48729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479"/>
              </a:lnSpc>
            </a:pPr>
            <a:r>
              <a:rPr lang="en-US" sz="3999" spc="603">
                <a:solidFill>
                  <a:srgbClr val="000000"/>
                </a:solidFill>
                <a:latin typeface="Gilda Display"/>
                <a:cs typeface="Gilda Display"/>
              </a:rPr>
              <a:t>3. ความต้องการทางสังคม (Social Needs)</a:t>
            </a:r>
          </a:p>
          <a:p>
            <a:pPr algn="ctr">
              <a:lnSpc>
                <a:spcPts val="6479"/>
              </a:lnSpc>
            </a:pPr>
            <a:r>
              <a:rPr lang="en-US" sz="3999" spc="603">
                <a:solidFill>
                  <a:srgbClr val="000000"/>
                </a:solidFill>
                <a:cs typeface="Gilda Display"/>
              </a:rPr>
              <a:t>ในงานเลี้ยงสังสรรค์หรือโอกาสพิเศษต่างๆจะใช้อาหารเป็นส่วนประกอบ โดยอาหารที่จัดจะเป็นส่วนหนึ่งที่ทำให้คนได้เข้ามาร่วมกันในวงสังคม ได้พูดคุย พบปะ และรับประทานอาหารร่วมกัน หรือในบางครั้งการปรุงอาหารร่วมกันก็ถือเป็นการอยู่ในสังคมร่วมกันได้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5C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13519188" y="-3694081"/>
            <a:ext cx="10808939" cy="17365434"/>
            <a:chOff x="0" y="0"/>
            <a:chExt cx="14411919" cy="23153912"/>
          </a:xfrm>
        </p:grpSpPr>
        <p:sp>
          <p:nvSpPr>
            <p:cNvPr name="Freeform 3" id="3"/>
            <p:cNvSpPr/>
            <p:nvPr/>
          </p:nvSpPr>
          <p:spPr>
            <a:xfrm flipH="false" flipV="false" rot="-9011869">
              <a:off x="4652959" y="6587067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-5271727">
              <a:off x="1102143" y="14164802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false" flipV="false" rot="-10800000">
              <a:off x="1588026" y="0"/>
              <a:ext cx="7850521" cy="9768748"/>
            </a:xfrm>
            <a:custGeom>
              <a:avLst/>
              <a:gdLst/>
              <a:ahLst/>
              <a:cxnLst/>
              <a:rect r="r" b="b" t="t" l="l"/>
              <a:pathLst>
                <a:path h="9768748" w="7850521">
                  <a:moveTo>
                    <a:pt x="0" y="0"/>
                  </a:moveTo>
                  <a:lnTo>
                    <a:pt x="7850521" y="0"/>
                  </a:lnTo>
                  <a:lnTo>
                    <a:pt x="7850521" y="9768748"/>
                  </a:lnTo>
                  <a:lnTo>
                    <a:pt x="0" y="976874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25000"/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Freeform 6" id="6"/>
          <p:cNvSpPr/>
          <p:nvPr/>
        </p:nvSpPr>
        <p:spPr>
          <a:xfrm flipH="false" flipV="false" rot="0">
            <a:off x="-710962" y="7707613"/>
            <a:ext cx="3137320" cy="4041045"/>
          </a:xfrm>
          <a:custGeom>
            <a:avLst/>
            <a:gdLst/>
            <a:ahLst/>
            <a:cxnLst/>
            <a:rect r="r" b="b" t="t" l="l"/>
            <a:pathLst>
              <a:path h="4041045" w="3137320">
                <a:moveTo>
                  <a:pt x="0" y="0"/>
                </a:moveTo>
                <a:lnTo>
                  <a:pt x="3137320" y="0"/>
                </a:lnTo>
                <a:lnTo>
                  <a:pt x="3137320" y="4041045"/>
                </a:lnTo>
                <a:lnTo>
                  <a:pt x="0" y="404104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7" id="7"/>
          <p:cNvSpPr/>
          <p:nvPr/>
        </p:nvSpPr>
        <p:spPr>
          <a:xfrm flipH="true" flipV="true" rot="0">
            <a:off x="15786338" y="-1741187"/>
            <a:ext cx="3137320" cy="4041045"/>
          </a:xfrm>
          <a:custGeom>
            <a:avLst/>
            <a:gdLst/>
            <a:ahLst/>
            <a:cxnLst/>
            <a:rect r="r" b="b" t="t" l="l"/>
            <a:pathLst>
              <a:path h="4041045" w="3137320">
                <a:moveTo>
                  <a:pt x="3137320" y="4041045"/>
                </a:moveTo>
                <a:lnTo>
                  <a:pt x="0" y="4041045"/>
                </a:lnTo>
                <a:lnTo>
                  <a:pt x="0" y="0"/>
                </a:lnTo>
                <a:lnTo>
                  <a:pt x="3137320" y="0"/>
                </a:lnTo>
                <a:lnTo>
                  <a:pt x="3137320" y="4041045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pic>
        <p:nvPicPr>
          <p:cNvPr name="Picture 8" id="8"/>
          <p:cNvPicPr>
            <a:picLocks noChangeAspect="true"/>
          </p:cNvPicPr>
          <p:nvPr/>
        </p:nvPicPr>
        <p:blipFill>
          <a:blip r:embed="rId6">
            <a:alphaModFix amt="32999"/>
          </a:blip>
          <a:srcRect l="0" t="0" r="0" b="0"/>
          <a:stretch>
            <a:fillRect/>
          </a:stretch>
        </p:blipFill>
        <p:spPr>
          <a:xfrm flipH="false" flipV="false" rot="-1942719">
            <a:off x="857698" y="1028700"/>
            <a:ext cx="6831211" cy="8229600"/>
          </a:xfrm>
          <a:prstGeom prst="rect">
            <a:avLst/>
          </a:prstGeom>
        </p:spPr>
      </p:pic>
      <p:sp>
        <p:nvSpPr>
          <p:cNvPr name="TextBox 9" id="9"/>
          <p:cNvSpPr txBox="true"/>
          <p:nvPr/>
        </p:nvSpPr>
        <p:spPr>
          <a:xfrm rot="0">
            <a:off x="1028700" y="1635743"/>
            <a:ext cx="16230600" cy="607187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6039"/>
              </a:lnSpc>
            </a:pPr>
            <a:r>
              <a:rPr lang="en-US" sz="3999" spc="439">
                <a:solidFill>
                  <a:srgbClr val="FFFFFF"/>
                </a:solidFill>
                <a:latin typeface="Gilda Display"/>
                <a:cs typeface="Gilda Display"/>
              </a:rPr>
              <a:t>4. ความต้องการทางด้านจิตวิญญาณ (Spiritual Needs)</a:t>
            </a:r>
          </a:p>
          <a:p>
            <a:pPr algn="ctr">
              <a:lnSpc>
                <a:spcPts val="6039"/>
              </a:lnSpc>
            </a:pPr>
            <a:r>
              <a:rPr lang="en-US" sz="3999" spc="439">
                <a:solidFill>
                  <a:srgbClr val="FFFFFF"/>
                </a:solidFill>
                <a:cs typeface="Gilda Display"/>
              </a:rPr>
              <a:t>ศาสนาบางศาสนาจะมีข้อกำหนดหรือข้อห้ามเกี่ยวกับการบริโภคอาหารบางอย่างตามแต่เหตุผลและความเชื่อที่มีมาแต่โบราณกาล ศาสนาบางศาสนา เช่น ศาสนาอิสลามจะห้ามบริโภคเนื้อหมู หรือศาสนาฮินดูจะห้ามบริโภคเนื้อวัว เป็นต้น อาหารหลายอย่างเกี่ยวข้องกับพิธีกรรมทางศาสนา โดยใช้ประสบการณ์ทางด้านจิตวิญญาณเป็นศูนย์กลางความเชื่อถือ ความเคารพสักการะหรือแม้แต่ประเพณีบางประเพณีที่ให้ความสำคัญกับอาหาร เช่น ประเพณีไหว้เจ้า หรือไหว้พระจันทร์ เป็นต้น</a:t>
            </a:r>
          </a:p>
        </p:txBody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F6F6E9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776976" y="6461399"/>
            <a:ext cx="3245039" cy="3203739"/>
          </a:xfrm>
          <a:custGeom>
            <a:avLst/>
            <a:gdLst/>
            <a:ahLst/>
            <a:cxnLst/>
            <a:rect r="r" b="b" t="t" l="l"/>
            <a:pathLst>
              <a:path h="3203739" w="3245039">
                <a:moveTo>
                  <a:pt x="0" y="0"/>
                </a:moveTo>
                <a:lnTo>
                  <a:pt x="3245040" y="0"/>
                </a:lnTo>
                <a:lnTo>
                  <a:pt x="3245040" y="3203739"/>
                </a:lnTo>
                <a:lnTo>
                  <a:pt x="0" y="3203739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3" id="3"/>
          <p:cNvSpPr/>
          <p:nvPr/>
        </p:nvSpPr>
        <p:spPr>
          <a:xfrm flipH="true" flipV="true" rot="0">
            <a:off x="14366792" y="682899"/>
            <a:ext cx="3245039" cy="3203739"/>
          </a:xfrm>
          <a:custGeom>
            <a:avLst/>
            <a:gdLst/>
            <a:ahLst/>
            <a:cxnLst/>
            <a:rect r="r" b="b" t="t" l="l"/>
            <a:pathLst>
              <a:path h="3203739" w="3245039">
                <a:moveTo>
                  <a:pt x="3245040" y="3203739"/>
                </a:moveTo>
                <a:lnTo>
                  <a:pt x="0" y="3203739"/>
                </a:lnTo>
                <a:lnTo>
                  <a:pt x="0" y="0"/>
                </a:lnTo>
                <a:lnTo>
                  <a:pt x="3245040" y="0"/>
                </a:lnTo>
                <a:lnTo>
                  <a:pt x="3245040" y="3203739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4" id="4"/>
          <p:cNvSpPr/>
          <p:nvPr/>
        </p:nvSpPr>
        <p:spPr>
          <a:xfrm flipH="false" flipV="false" rot="0">
            <a:off x="11631706" y="5569407"/>
            <a:ext cx="6656294" cy="4114800"/>
          </a:xfrm>
          <a:custGeom>
            <a:avLst/>
            <a:gdLst/>
            <a:ahLst/>
            <a:cxnLst/>
            <a:rect r="r" b="b" t="t" l="l"/>
            <a:pathLst>
              <a:path h="4114800" w="6656294">
                <a:moveTo>
                  <a:pt x="0" y="0"/>
                </a:moveTo>
                <a:lnTo>
                  <a:pt x="6656294" y="0"/>
                </a:lnTo>
                <a:lnTo>
                  <a:pt x="6656294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TextBox 5" id="5"/>
          <p:cNvSpPr txBox="true"/>
          <p:nvPr/>
        </p:nvSpPr>
        <p:spPr>
          <a:xfrm rot="0">
            <a:off x="5543438" y="1028700"/>
            <a:ext cx="6539805" cy="6762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5399"/>
              </a:lnSpc>
              <a:spcBef>
                <a:spcPct val="0"/>
              </a:spcBef>
            </a:pPr>
            <a:r>
              <a:rPr lang="en-US" sz="4499">
                <a:solidFill>
                  <a:srgbClr val="000000"/>
                </a:solidFill>
                <a:latin typeface="Gilda Display"/>
                <a:cs typeface="Gilda Display"/>
              </a:rPr>
              <a:t>โภชนบัญญัติ 9 ประการ ได้แก่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028700" y="1814652"/>
            <a:ext cx="16230600" cy="581215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784"/>
              </a:lnSpc>
            </a:pPr>
            <a:r>
              <a:rPr lang="en-US" sz="4500" spc="427">
                <a:solidFill>
                  <a:srgbClr val="000000"/>
                </a:solidFill>
                <a:latin typeface="Gilda Display"/>
                <a:cs typeface="Gilda Display"/>
              </a:rPr>
              <a:t>1.  บริโภคอาหารให้ครบ 5 หมู่ โดยบริโภคให้หลากหลาย และหมั่นควบคุมดูแลน้ำหนักอยู่เสมอ</a:t>
            </a:r>
          </a:p>
          <a:p>
            <a:pPr algn="ctr">
              <a:lnSpc>
                <a:spcPts val="7784"/>
              </a:lnSpc>
            </a:pPr>
            <a:r>
              <a:rPr lang="en-US" sz="4500" spc="427">
                <a:solidFill>
                  <a:srgbClr val="000000"/>
                </a:solidFill>
                <a:latin typeface="Gilda Display"/>
                <a:cs typeface="Gilda Display"/>
              </a:rPr>
              <a:t> 2. บริโภคข้าวเป็นอาหารหลัก และสลับกับอาหารประเภทแป้งบ้างเป็นบางมื้อ และข้าวที่บริโภคควรเป็นข้าวไม่ขัดสี เช่น ข้าวกล้อง ข้าวซ้อมมือ เพราะมีเส้นใยสูงและยังมีสารอาหารหลายชนิด อาทิ วิตามินบี 1 บี 2</a:t>
            </a:r>
          </a:p>
        </p:txBody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bg>
      <p:bgPr>
        <a:solidFill>
          <a:srgbClr val="295C4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/>
          <p:nvPr/>
        </p:nvGrpSpPr>
        <p:grpSpPr>
          <a:xfrm rot="0">
            <a:off x="340436" y="9171194"/>
            <a:ext cx="17833473" cy="834543"/>
            <a:chOff x="0" y="0"/>
            <a:chExt cx="23777963" cy="1112723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74978" cy="1112723"/>
            </a:xfrm>
            <a:custGeom>
              <a:avLst/>
              <a:gdLst/>
              <a:ahLst/>
              <a:cxnLst/>
              <a:rect r="r" b="b" t="t" l="l"/>
              <a:pathLst>
                <a:path h="1112723" w="6374978">
                  <a:moveTo>
                    <a:pt x="0" y="0"/>
                  </a:moveTo>
                  <a:lnTo>
                    <a:pt x="6374978" y="0"/>
                  </a:lnTo>
                  <a:lnTo>
                    <a:pt x="6374978" y="1112723"/>
                  </a:lnTo>
                  <a:lnTo>
                    <a:pt x="0" y="1112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11584517" y="0"/>
              <a:ext cx="6374978" cy="1112723"/>
            </a:xfrm>
            <a:custGeom>
              <a:avLst/>
              <a:gdLst/>
              <a:ahLst/>
              <a:cxnLst/>
              <a:rect r="r" b="b" t="t" l="l"/>
              <a:pathLst>
                <a:path h="1112723" w="6374978">
                  <a:moveTo>
                    <a:pt x="0" y="0"/>
                  </a:moveTo>
                  <a:lnTo>
                    <a:pt x="6374979" y="0"/>
                  </a:lnTo>
                  <a:lnTo>
                    <a:pt x="6374979" y="1112723"/>
                  </a:lnTo>
                  <a:lnTo>
                    <a:pt x="0" y="1112723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5" id="5"/>
            <p:cNvSpPr/>
            <p:nvPr/>
          </p:nvSpPr>
          <p:spPr>
            <a:xfrm flipH="true" flipV="false" rot="0">
              <a:off x="5799418" y="0"/>
              <a:ext cx="6374978" cy="1112723"/>
            </a:xfrm>
            <a:custGeom>
              <a:avLst/>
              <a:gdLst/>
              <a:ahLst/>
              <a:cxnLst/>
              <a:rect r="r" b="b" t="t" l="l"/>
              <a:pathLst>
                <a:path h="1112723" w="6374978">
                  <a:moveTo>
                    <a:pt x="6374979" y="0"/>
                  </a:moveTo>
                  <a:lnTo>
                    <a:pt x="0" y="0"/>
                  </a:lnTo>
                  <a:lnTo>
                    <a:pt x="0" y="1112723"/>
                  </a:lnTo>
                  <a:lnTo>
                    <a:pt x="6374979" y="1112723"/>
                  </a:lnTo>
                  <a:lnTo>
                    <a:pt x="6374979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  <p:sp>
          <p:nvSpPr>
            <p:cNvPr name="Freeform 6" id="6"/>
            <p:cNvSpPr/>
            <p:nvPr/>
          </p:nvSpPr>
          <p:spPr>
            <a:xfrm flipH="true" flipV="false" rot="0">
              <a:off x="17402985" y="0"/>
              <a:ext cx="6374978" cy="1112723"/>
            </a:xfrm>
            <a:custGeom>
              <a:avLst/>
              <a:gdLst/>
              <a:ahLst/>
              <a:cxnLst/>
              <a:rect r="r" b="b" t="t" l="l"/>
              <a:pathLst>
                <a:path h="1112723" w="6374978">
                  <a:moveTo>
                    <a:pt x="6374978" y="0"/>
                  </a:moveTo>
                  <a:lnTo>
                    <a:pt x="0" y="0"/>
                  </a:lnTo>
                  <a:lnTo>
                    <a:pt x="0" y="1112723"/>
                  </a:lnTo>
                  <a:lnTo>
                    <a:pt x="6374978" y="1112723"/>
                  </a:lnTo>
                  <a:lnTo>
                    <a:pt x="6374978" y="0"/>
                  </a:lnTo>
                  <a:close/>
                </a:path>
              </a:pathLst>
            </a:custGeom>
            <a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 l="0" t="0" r="0" b="0"/>
              </a:stretch>
            </a:blipFill>
          </p:spPr>
        </p:sp>
      </p:grpSp>
      <p:sp>
        <p:nvSpPr>
          <p:cNvPr name="TextBox 7" id="7"/>
          <p:cNvSpPr txBox="true"/>
          <p:nvPr/>
        </p:nvSpPr>
        <p:spPr>
          <a:xfrm rot="0">
            <a:off x="1028700" y="838200"/>
            <a:ext cx="16230600" cy="834009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 algn="ctr">
              <a:lnSpc>
                <a:spcPts val="7380"/>
              </a:lnSpc>
            </a:pPr>
            <a:r>
              <a:rPr lang="en-US" sz="4500" spc="274">
                <a:solidFill>
                  <a:srgbClr val="FFFFFF"/>
                </a:solidFill>
                <a:latin typeface="Gilda Display"/>
                <a:cs typeface="Gilda Display"/>
              </a:rPr>
              <a:t>3.    กินพืชผักให้มากและกินผลไม้เป็นประจำ ผักและผลไม้มีเส้นใยช่วยให้ถ่ายคล่องไม่อ้วน ลดระดับไขมันในเส้นเลือด อาหารที่มีเส้นใยสูงได้แก่ ข้าวกล้อง ฝรั่งมะม่วง มะขาม ผักสด ผลไม้ต่างๆ นอกจากนี้ยังได้วิตามิน และแร่ธาตุอีกด้วย</a:t>
            </a:r>
          </a:p>
          <a:p>
            <a:pPr algn="ctr">
              <a:lnSpc>
                <a:spcPts val="7380"/>
              </a:lnSpc>
            </a:pPr>
            <a:r>
              <a:rPr lang="en-US" sz="4500" spc="274">
                <a:solidFill>
                  <a:srgbClr val="FFFFFF"/>
                </a:solidFill>
                <a:latin typeface="Gilda Display"/>
                <a:cs typeface="Gilda Display"/>
              </a:rPr>
              <a:t>4.  บริโภคปลาหรือเนื้อสัตว์ที่ไม่ติดมัน ไข่ และถั่วเมล็ดแห้งเป็นประจำ เนื่องจากเนื้อสัตว์มักมียาปฏิชีวนะตกค้างอยู่มากทำให้ภูมิคุ้มกันอ่อนแอได้ และเนื้อสัตว์ที่ติดมันยังเป็นไขมันอิ่มตัวเป็นอันตรายต่อร่างกายได้</a:t>
            </a:r>
          </a:p>
          <a:p>
            <a:pPr algn="ctr">
              <a:lnSpc>
                <a:spcPts val="7380"/>
              </a:lnSpc>
            </a:pPr>
            <a:r>
              <a:rPr lang="en-US" sz="4500" spc="274">
                <a:solidFill>
                  <a:srgbClr val="FFFFFF"/>
                </a:solidFill>
                <a:latin typeface="Gilda Display"/>
                <a:cs typeface="Gilda Display"/>
              </a:rPr>
              <a:t>5.     ดื่มนมให้เหมาะสมตามวัย และควรตรวจดูแหล่งผลิตให้แน่ใจ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3724929" y="1384992"/>
            <a:ext cx="3862796" cy="7058264"/>
          </a:xfrm>
          <a:custGeom>
            <a:avLst/>
            <a:gdLst/>
            <a:ahLst/>
            <a:cxnLst/>
            <a:rect r="r" b="b" t="t" l="l"/>
            <a:pathLst>
              <a:path h="7058264" w="3862796">
                <a:moveTo>
                  <a:pt x="0" y="0"/>
                </a:moveTo>
                <a:lnTo>
                  <a:pt x="3862796" y="0"/>
                </a:lnTo>
                <a:lnTo>
                  <a:pt x="3862796" y="7058265"/>
                </a:lnTo>
                <a:lnTo>
                  <a:pt x="0" y="7058265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alphaModFix amt="42000"/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 l="0" t="0" r="0" b="0"/>
            </a:stretch>
          </a:blipFill>
        </p:spPr>
      </p:sp>
      <p:sp>
        <p:nvSpPr>
          <p:cNvPr name="Freeform 9" id="9"/>
          <p:cNvSpPr/>
          <p:nvPr/>
        </p:nvSpPr>
        <p:spPr>
          <a:xfrm flipH="false" flipV="false" rot="0">
            <a:off x="1303873" y="2944635"/>
            <a:ext cx="2745515" cy="5807820"/>
          </a:xfrm>
          <a:custGeom>
            <a:avLst/>
            <a:gdLst/>
            <a:ahLst/>
            <a:cxnLst/>
            <a:rect r="r" b="b" t="t" l="l"/>
            <a:pathLst>
              <a:path h="5807820" w="2745515">
                <a:moveTo>
                  <a:pt x="0" y="0"/>
                </a:moveTo>
                <a:lnTo>
                  <a:pt x="2745514" y="0"/>
                </a:lnTo>
                <a:lnTo>
                  <a:pt x="2745514" y="5807820"/>
                </a:lnTo>
                <a:lnTo>
                  <a:pt x="0" y="5807820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alphaModFix amt="48000"/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l="0" t="0" r="0" b="0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DAFPpYox31s</dc:identifier>
  <dcterms:modified xsi:type="dcterms:W3CDTF">2011-08-01T06:04:30Z</dcterms:modified>
  <cp:revision>1</cp:revision>
  <dc:title>งานนำเสนอ การศึกษา ว่างเปล่า เกี่ยวกับฉัน ลายมือ มีสีสัน</dc:title>
</cp:coreProperties>
</file>