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Lexend Deca" charset="1" panose="00000000000000000000"/>
      <p:regular r:id="rId10"/>
    </p:embeddedFont>
    <p:embeddedFont>
      <p:font typeface="Chouko TH" charset="1" panose="02000000000000000000"/>
      <p:regular r:id="rId11"/>
    </p:embeddedFont>
    <p:embeddedFont>
      <p:font typeface="Another Shabby Light" charset="1" panose="000000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15" Target="slides/slide3.xml" Type="http://schemas.openxmlformats.org/officeDocument/2006/relationships/slide"/><Relationship Id="rId16" Target="slides/slide4.xml" Type="http://schemas.openxmlformats.org/officeDocument/2006/relationships/slide"/><Relationship Id="rId17" Target="slides/slide5.xml" Type="http://schemas.openxmlformats.org/officeDocument/2006/relationships/slide"/><Relationship Id="rId18" Target="slides/slide6.xml" Type="http://schemas.openxmlformats.org/officeDocument/2006/relationships/slide"/><Relationship Id="rId19" Target="slides/slide7.xml" Type="http://schemas.openxmlformats.org/officeDocument/2006/relationships/slide"/><Relationship Id="rId2" Target="presProps.xml" Type="http://schemas.openxmlformats.org/officeDocument/2006/relationships/presProps"/><Relationship Id="rId20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svg" Type="http://schemas.openxmlformats.org/officeDocument/2006/relationships/image"/><Relationship Id="rId11" Target="../media/image25.png" Type="http://schemas.openxmlformats.org/officeDocument/2006/relationships/image"/><Relationship Id="rId12" Target="../media/image26.svg" Type="http://schemas.openxmlformats.org/officeDocument/2006/relationships/image"/><Relationship Id="rId13" Target="../media/image16.png" Type="http://schemas.openxmlformats.org/officeDocument/2006/relationships/image"/><Relationship Id="rId14" Target="../media/image17.svg" Type="http://schemas.openxmlformats.org/officeDocument/2006/relationships/image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Relationship Id="rId5" Target="../media/image21.png" Type="http://schemas.openxmlformats.org/officeDocument/2006/relationships/image"/><Relationship Id="rId6" Target="../media/image22.jpeg" Type="http://schemas.openxmlformats.org/officeDocument/2006/relationships/image"/><Relationship Id="rId7" Target="../media/image23.png" Type="http://schemas.openxmlformats.org/officeDocument/2006/relationships/image"/><Relationship Id="rId8" Target="../media/image24.sv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svg" Type="http://schemas.openxmlformats.org/officeDocument/2006/relationships/image"/><Relationship Id="rId12" Target="../media/image27.png" Type="http://schemas.openxmlformats.org/officeDocument/2006/relationships/image"/><Relationship Id="rId13" Target="../media/image28.svg" Type="http://schemas.openxmlformats.org/officeDocument/2006/relationships/image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Relationship Id="rId5" Target="../media/image21.pn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svg" Type="http://schemas.openxmlformats.org/officeDocument/2006/relationships/image"/><Relationship Id="rId12" Target="../media/image29.png" Type="http://schemas.openxmlformats.org/officeDocument/2006/relationships/image"/><Relationship Id="rId13" Target="../media/image30.svg" Type="http://schemas.openxmlformats.org/officeDocument/2006/relationships/image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Relationship Id="rId5" Target="../media/image21.png" Type="http://schemas.openxmlformats.org/officeDocument/2006/relationships/image"/><Relationship Id="rId6" Target="../media/image23.png" Type="http://schemas.openxmlformats.org/officeDocument/2006/relationships/image"/><Relationship Id="rId7" Target="../media/image24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9.jpeg" Type="http://schemas.openxmlformats.org/officeDocument/2006/relationships/image"/><Relationship Id="rId11" Target="../media/image40.jpeg" Type="http://schemas.openxmlformats.org/officeDocument/2006/relationships/image"/><Relationship Id="rId2" Target="../media/image31.jpeg" Type="http://schemas.openxmlformats.org/officeDocument/2006/relationships/image"/><Relationship Id="rId3" Target="../media/image32.jpeg" Type="http://schemas.openxmlformats.org/officeDocument/2006/relationships/image"/><Relationship Id="rId4" Target="../media/image33.jpeg" Type="http://schemas.openxmlformats.org/officeDocument/2006/relationships/image"/><Relationship Id="rId5" Target="../media/image34.jpeg" Type="http://schemas.openxmlformats.org/officeDocument/2006/relationships/image"/><Relationship Id="rId6" Target="../media/image35.jpeg" Type="http://schemas.openxmlformats.org/officeDocument/2006/relationships/image"/><Relationship Id="rId7" Target="../media/image36.jpeg" Type="http://schemas.openxmlformats.org/officeDocument/2006/relationships/image"/><Relationship Id="rId8" Target="../media/image37.jpeg" Type="http://schemas.openxmlformats.org/officeDocument/2006/relationships/image"/><Relationship Id="rId9" Target="../media/image3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9.jpeg" Type="http://schemas.openxmlformats.org/officeDocument/2006/relationships/image"/><Relationship Id="rId11" Target="../media/image50.jpeg" Type="http://schemas.openxmlformats.org/officeDocument/2006/relationships/image"/><Relationship Id="rId2" Target="../media/image41.jpeg" Type="http://schemas.openxmlformats.org/officeDocument/2006/relationships/image"/><Relationship Id="rId3" Target="../media/image42.jpeg" Type="http://schemas.openxmlformats.org/officeDocument/2006/relationships/image"/><Relationship Id="rId4" Target="../media/image43.jpeg" Type="http://schemas.openxmlformats.org/officeDocument/2006/relationships/image"/><Relationship Id="rId5" Target="../media/image44.jpeg" Type="http://schemas.openxmlformats.org/officeDocument/2006/relationships/image"/><Relationship Id="rId6" Target="../media/image45.jpeg" Type="http://schemas.openxmlformats.org/officeDocument/2006/relationships/image"/><Relationship Id="rId7" Target="../media/image46.jpeg" Type="http://schemas.openxmlformats.org/officeDocument/2006/relationships/image"/><Relationship Id="rId8" Target="../media/image47.jpeg" Type="http://schemas.openxmlformats.org/officeDocument/2006/relationships/image"/><Relationship Id="rId9" Target="../media/image4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51.png" Type="http://schemas.openxmlformats.org/officeDocument/2006/relationships/image"/><Relationship Id="rId7" Target="../media/image52.jpeg" Type="http://schemas.openxmlformats.org/officeDocument/2006/relationships/image"/><Relationship Id="rId8" Target="../media/image53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15E3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1028700"/>
            <a:ext cx="4003204" cy="4648132"/>
          </a:xfrm>
          <a:custGeom>
            <a:avLst/>
            <a:gdLst/>
            <a:ahLst/>
            <a:cxnLst/>
            <a:rect r="r" b="b" t="t" l="l"/>
            <a:pathLst>
              <a:path h="4648132" w="4003204">
                <a:moveTo>
                  <a:pt x="0" y="0"/>
                </a:moveTo>
                <a:lnTo>
                  <a:pt x="4003204" y="0"/>
                </a:lnTo>
                <a:lnTo>
                  <a:pt x="4003204" y="4648132"/>
                </a:lnTo>
                <a:lnTo>
                  <a:pt x="0" y="46481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149543" y="1028700"/>
            <a:ext cx="3149109" cy="4648132"/>
          </a:xfrm>
          <a:custGeom>
            <a:avLst/>
            <a:gdLst/>
            <a:ahLst/>
            <a:cxnLst/>
            <a:rect r="r" b="b" t="t" l="l"/>
            <a:pathLst>
              <a:path h="4648132" w="3149109">
                <a:moveTo>
                  <a:pt x="0" y="0"/>
                </a:moveTo>
                <a:lnTo>
                  <a:pt x="3149109" y="0"/>
                </a:lnTo>
                <a:lnTo>
                  <a:pt x="3149109" y="4648132"/>
                </a:lnTo>
                <a:lnTo>
                  <a:pt x="0" y="46481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325818" y="1028700"/>
            <a:ext cx="3933482" cy="4648132"/>
          </a:xfrm>
          <a:custGeom>
            <a:avLst/>
            <a:gdLst/>
            <a:ahLst/>
            <a:cxnLst/>
            <a:rect r="r" b="b" t="t" l="l"/>
            <a:pathLst>
              <a:path h="4648132" w="3933482">
                <a:moveTo>
                  <a:pt x="0" y="0"/>
                </a:moveTo>
                <a:lnTo>
                  <a:pt x="3933482" y="0"/>
                </a:lnTo>
                <a:lnTo>
                  <a:pt x="3933482" y="4648132"/>
                </a:lnTo>
                <a:lnTo>
                  <a:pt x="0" y="46481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416291" y="1028700"/>
            <a:ext cx="4791888" cy="4648132"/>
          </a:xfrm>
          <a:custGeom>
            <a:avLst/>
            <a:gdLst/>
            <a:ahLst/>
            <a:cxnLst/>
            <a:rect r="r" b="b" t="t" l="l"/>
            <a:pathLst>
              <a:path h="4648132" w="4791888">
                <a:moveTo>
                  <a:pt x="0" y="0"/>
                </a:moveTo>
                <a:lnTo>
                  <a:pt x="4791888" y="0"/>
                </a:lnTo>
                <a:lnTo>
                  <a:pt x="4791888" y="4648132"/>
                </a:lnTo>
                <a:lnTo>
                  <a:pt x="0" y="464813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300405" y="4734717"/>
            <a:ext cx="958895" cy="942115"/>
          </a:xfrm>
          <a:custGeom>
            <a:avLst/>
            <a:gdLst/>
            <a:ahLst/>
            <a:cxnLst/>
            <a:rect r="r" b="b" t="t" l="l"/>
            <a:pathLst>
              <a:path h="942115" w="958895">
                <a:moveTo>
                  <a:pt x="0" y="0"/>
                </a:moveTo>
                <a:lnTo>
                  <a:pt x="958895" y="0"/>
                </a:lnTo>
                <a:lnTo>
                  <a:pt x="958895" y="942115"/>
                </a:lnTo>
                <a:lnTo>
                  <a:pt x="0" y="94211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819112" y="1801122"/>
            <a:ext cx="959079" cy="942295"/>
          </a:xfrm>
          <a:custGeom>
            <a:avLst/>
            <a:gdLst/>
            <a:ahLst/>
            <a:cxnLst/>
            <a:rect r="r" b="b" t="t" l="l"/>
            <a:pathLst>
              <a:path h="942295" w="959079">
                <a:moveTo>
                  <a:pt x="0" y="0"/>
                </a:moveTo>
                <a:lnTo>
                  <a:pt x="959079" y="0"/>
                </a:lnTo>
                <a:lnTo>
                  <a:pt x="959079" y="942295"/>
                </a:lnTo>
                <a:lnTo>
                  <a:pt x="0" y="9422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0">
            <a:off x="3715989" y="4265578"/>
            <a:ext cx="897229" cy="938279"/>
          </a:xfrm>
          <a:custGeom>
            <a:avLst/>
            <a:gdLst/>
            <a:ahLst/>
            <a:cxnLst/>
            <a:rect r="r" b="b" t="t" l="l"/>
            <a:pathLst>
              <a:path h="938279" w="897229">
                <a:moveTo>
                  <a:pt x="897229" y="0"/>
                </a:moveTo>
                <a:lnTo>
                  <a:pt x="0" y="0"/>
                </a:lnTo>
                <a:lnTo>
                  <a:pt x="0" y="938279"/>
                </a:lnTo>
                <a:lnTo>
                  <a:pt x="897229" y="938279"/>
                </a:lnTo>
                <a:lnTo>
                  <a:pt x="89722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813713">
            <a:off x="12560113" y="1547943"/>
            <a:ext cx="1258033" cy="506358"/>
          </a:xfrm>
          <a:custGeom>
            <a:avLst/>
            <a:gdLst/>
            <a:ahLst/>
            <a:cxnLst/>
            <a:rect r="r" b="b" t="t" l="l"/>
            <a:pathLst>
              <a:path h="506358" w="1258033">
                <a:moveTo>
                  <a:pt x="0" y="0"/>
                </a:moveTo>
                <a:lnTo>
                  <a:pt x="1258033" y="0"/>
                </a:lnTo>
                <a:lnTo>
                  <a:pt x="1258033" y="506358"/>
                </a:lnTo>
                <a:lnTo>
                  <a:pt x="0" y="5063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781157" y="6352816"/>
            <a:ext cx="14725685" cy="3032002"/>
            <a:chOff x="0" y="0"/>
            <a:chExt cx="19634247" cy="404267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4765654" y="2514600"/>
              <a:ext cx="10102940" cy="1528070"/>
            </a:xfrm>
            <a:custGeom>
              <a:avLst/>
              <a:gdLst/>
              <a:ahLst/>
              <a:cxnLst/>
              <a:rect r="r" b="b" t="t" l="l"/>
              <a:pathLst>
                <a:path h="1528070" w="10102940">
                  <a:moveTo>
                    <a:pt x="0" y="0"/>
                  </a:moveTo>
                  <a:lnTo>
                    <a:pt x="10102939" y="0"/>
                  </a:lnTo>
                  <a:lnTo>
                    <a:pt x="10102939" y="1528070"/>
                  </a:lnTo>
                  <a:lnTo>
                    <a:pt x="0" y="15280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0" y="0"/>
              <a:ext cx="19634247" cy="21336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1550"/>
                </a:lnSpc>
              </a:pPr>
              <a:r>
                <a:rPr lang="en-US" sz="10500" spc="210">
                  <a:solidFill>
                    <a:srgbClr val="FFFFFF"/>
                  </a:solidFill>
                  <a:cs typeface="Chouko TH"/>
                </a:rPr>
                <a:t>ขนมอบ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5373714" y="2746928"/>
              <a:ext cx="8886819" cy="8365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319"/>
                </a:lnSpc>
              </a:pPr>
              <a:r>
                <a:rPr lang="en-US" sz="3799">
                  <a:solidFill>
                    <a:srgbClr val="E15E34"/>
                  </a:solidFill>
                  <a:cs typeface="Lexend Deca"/>
                </a:rPr>
                <a:t>วิทยาลัยสารพัดช่างแพร่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578450" y="1354385"/>
            <a:ext cx="8360264" cy="1030242"/>
            <a:chOff x="0" y="0"/>
            <a:chExt cx="11147019" cy="13736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88238" cy="1373655"/>
            </a:xfrm>
            <a:custGeom>
              <a:avLst/>
              <a:gdLst/>
              <a:ahLst/>
              <a:cxnLst/>
              <a:rect r="r" b="b" t="t" l="l"/>
              <a:pathLst>
                <a:path h="1373655" w="1288238">
                  <a:moveTo>
                    <a:pt x="0" y="0"/>
                  </a:moveTo>
                  <a:lnTo>
                    <a:pt x="1288238" y="0"/>
                  </a:lnTo>
                  <a:lnTo>
                    <a:pt x="1288238" y="1373655"/>
                  </a:lnTo>
                  <a:lnTo>
                    <a:pt x="0" y="13736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4" id="4"/>
            <p:cNvSpPr txBox="true"/>
            <p:nvPr/>
          </p:nvSpPr>
          <p:spPr>
            <a:xfrm rot="0">
              <a:off x="309538" y="232333"/>
              <a:ext cx="669162" cy="9280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26"/>
                </a:lnSpc>
              </a:pPr>
              <a:r>
                <a:rPr lang="en-US" sz="4660" spc="93">
                  <a:solidFill>
                    <a:srgbClr val="FFFFFF"/>
                  </a:solidFill>
                  <a:latin typeface="Another Shabby Light"/>
                </a:rPr>
                <a:t>1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1902868" y="315353"/>
              <a:ext cx="9244150" cy="751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760"/>
                </a:lnSpc>
              </a:pPr>
              <a:r>
                <a:rPr lang="en-US" sz="3400">
                  <a:solidFill>
                    <a:srgbClr val="292929"/>
                  </a:solidFill>
                  <a:cs typeface="Lexend Deca"/>
                </a:rPr>
                <a:t>ชนิดของขนมอบ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578450" y="2991382"/>
            <a:ext cx="8360264" cy="1030242"/>
            <a:chOff x="0" y="0"/>
            <a:chExt cx="11147019" cy="137365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288238" cy="1373655"/>
            </a:xfrm>
            <a:custGeom>
              <a:avLst/>
              <a:gdLst/>
              <a:ahLst/>
              <a:cxnLst/>
              <a:rect r="r" b="b" t="t" l="l"/>
              <a:pathLst>
                <a:path h="1373655" w="1288238">
                  <a:moveTo>
                    <a:pt x="0" y="0"/>
                  </a:moveTo>
                  <a:lnTo>
                    <a:pt x="1288238" y="0"/>
                  </a:lnTo>
                  <a:lnTo>
                    <a:pt x="1288238" y="1373655"/>
                  </a:lnTo>
                  <a:lnTo>
                    <a:pt x="0" y="13736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309538" y="232333"/>
              <a:ext cx="669162" cy="9280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26"/>
                </a:lnSpc>
              </a:pPr>
              <a:r>
                <a:rPr lang="en-US" sz="4660" spc="93">
                  <a:solidFill>
                    <a:srgbClr val="FFFFFF"/>
                  </a:solidFill>
                  <a:latin typeface="Another Shabby Light"/>
                </a:rPr>
                <a:t>2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902868" y="-13819"/>
              <a:ext cx="9244150" cy="7516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760"/>
                </a:lnSpc>
              </a:pPr>
              <a:r>
                <a:rPr lang="en-US" sz="3400">
                  <a:solidFill>
                    <a:srgbClr val="292929"/>
                  </a:solidFill>
                  <a:cs typeface="Lexend Deca"/>
                </a:rPr>
                <a:t>วัตถุดิบในการทำขนมอบ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8578450" y="4628379"/>
            <a:ext cx="8360264" cy="1030242"/>
            <a:chOff x="0" y="0"/>
            <a:chExt cx="11147019" cy="137365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288238" cy="1373655"/>
            </a:xfrm>
            <a:custGeom>
              <a:avLst/>
              <a:gdLst/>
              <a:ahLst/>
              <a:cxnLst/>
              <a:rect r="r" b="b" t="t" l="l"/>
              <a:pathLst>
                <a:path h="1373655" w="1288238">
                  <a:moveTo>
                    <a:pt x="0" y="0"/>
                  </a:moveTo>
                  <a:lnTo>
                    <a:pt x="1288238" y="0"/>
                  </a:lnTo>
                  <a:lnTo>
                    <a:pt x="1288238" y="1373655"/>
                  </a:lnTo>
                  <a:lnTo>
                    <a:pt x="0" y="13736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309538" y="232333"/>
              <a:ext cx="669162" cy="9280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26"/>
                </a:lnSpc>
              </a:pPr>
              <a:r>
                <a:rPr lang="en-US" sz="4660" spc="93">
                  <a:solidFill>
                    <a:srgbClr val="FFFFFF"/>
                  </a:solidFill>
                  <a:latin typeface="Another Shabby Light"/>
                </a:rPr>
                <a:t>3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902868" y="315353"/>
              <a:ext cx="9244150" cy="6762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292929"/>
                  </a:solidFill>
                  <a:cs typeface="Lexend Deca"/>
                </a:rPr>
                <a:t>อุปกรณ์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578450" y="6503541"/>
            <a:ext cx="8360264" cy="1030242"/>
            <a:chOff x="0" y="0"/>
            <a:chExt cx="11147019" cy="1373655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288238" cy="1373655"/>
            </a:xfrm>
            <a:custGeom>
              <a:avLst/>
              <a:gdLst/>
              <a:ahLst/>
              <a:cxnLst/>
              <a:rect r="r" b="b" t="t" l="l"/>
              <a:pathLst>
                <a:path h="1373655" w="1288238">
                  <a:moveTo>
                    <a:pt x="0" y="0"/>
                  </a:moveTo>
                  <a:lnTo>
                    <a:pt x="1288238" y="0"/>
                  </a:lnTo>
                  <a:lnTo>
                    <a:pt x="1288238" y="1373655"/>
                  </a:lnTo>
                  <a:lnTo>
                    <a:pt x="0" y="13736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6" id="16"/>
            <p:cNvSpPr txBox="true"/>
            <p:nvPr/>
          </p:nvSpPr>
          <p:spPr>
            <a:xfrm rot="0">
              <a:off x="309538" y="232333"/>
              <a:ext cx="669162" cy="9280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26"/>
                </a:lnSpc>
              </a:pPr>
              <a:r>
                <a:rPr lang="en-US" sz="4660" spc="93">
                  <a:solidFill>
                    <a:srgbClr val="FFFFFF"/>
                  </a:solidFill>
                  <a:latin typeface="Another Shabby Light"/>
                </a:rPr>
                <a:t>4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1902868" y="315353"/>
              <a:ext cx="9244150" cy="6762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000">
                  <a:solidFill>
                    <a:srgbClr val="292929"/>
                  </a:solidFill>
                  <a:cs typeface="Lexend Deca"/>
                </a:rPr>
                <a:t>การใช้สีในการตกแต่ง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-803197" y="5034531"/>
            <a:ext cx="7313628" cy="6308004"/>
          </a:xfrm>
          <a:custGeom>
            <a:avLst/>
            <a:gdLst/>
            <a:ahLst/>
            <a:cxnLst/>
            <a:rect r="r" b="b" t="t" l="l"/>
            <a:pathLst>
              <a:path h="6308004" w="7313628">
                <a:moveTo>
                  <a:pt x="0" y="0"/>
                </a:moveTo>
                <a:lnTo>
                  <a:pt x="7313628" y="0"/>
                </a:lnTo>
                <a:lnTo>
                  <a:pt x="7313628" y="6308004"/>
                </a:lnTo>
                <a:lnTo>
                  <a:pt x="0" y="63080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219587" y="1344860"/>
            <a:ext cx="7781726" cy="23399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spc="160">
                <a:solidFill>
                  <a:srgbClr val="E15E34"/>
                </a:solidFill>
                <a:cs typeface="Chouko TH"/>
              </a:rPr>
              <a:t>เนื้อหาสาระ</a:t>
            </a:r>
          </a:p>
          <a:p>
            <a:pPr algn="ctr">
              <a:lnSpc>
                <a:spcPts val="8800"/>
              </a:lnSpc>
            </a:pPr>
            <a:r>
              <a:rPr lang="en-US" sz="8000" spc="160">
                <a:solidFill>
                  <a:srgbClr val="E15E34"/>
                </a:solidFill>
                <a:cs typeface="Chouko TH"/>
              </a:rPr>
              <a:t>ขนมอบ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5221872" y="4999368"/>
            <a:ext cx="1288559" cy="1266009"/>
          </a:xfrm>
          <a:custGeom>
            <a:avLst/>
            <a:gdLst/>
            <a:ahLst/>
            <a:cxnLst/>
            <a:rect r="r" b="b" t="t" l="l"/>
            <a:pathLst>
              <a:path h="1266009" w="1288559">
                <a:moveTo>
                  <a:pt x="0" y="0"/>
                </a:moveTo>
                <a:lnTo>
                  <a:pt x="1288559" y="0"/>
                </a:lnTo>
                <a:lnTo>
                  <a:pt x="1288559" y="1266008"/>
                </a:lnTo>
                <a:lnTo>
                  <a:pt x="0" y="12660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8100000">
            <a:off x="15230606" y="-3631497"/>
            <a:ext cx="6615180" cy="6802242"/>
          </a:xfrm>
          <a:custGeom>
            <a:avLst/>
            <a:gdLst/>
            <a:ahLst/>
            <a:cxnLst/>
            <a:rect r="r" b="b" t="t" l="l"/>
            <a:pathLst>
              <a:path h="6802242" w="6615180">
                <a:moveTo>
                  <a:pt x="0" y="0"/>
                </a:moveTo>
                <a:lnTo>
                  <a:pt x="6615180" y="0"/>
                </a:lnTo>
                <a:lnTo>
                  <a:pt x="6615180" y="6802241"/>
                </a:lnTo>
                <a:lnTo>
                  <a:pt x="0" y="68022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172324">
            <a:off x="17013431" y="1720187"/>
            <a:ext cx="1468218" cy="590958"/>
          </a:xfrm>
          <a:custGeom>
            <a:avLst/>
            <a:gdLst/>
            <a:ahLst/>
            <a:cxnLst/>
            <a:rect r="r" b="b" t="t" l="l"/>
            <a:pathLst>
              <a:path h="590958" w="1468218">
                <a:moveTo>
                  <a:pt x="0" y="0"/>
                </a:moveTo>
                <a:lnTo>
                  <a:pt x="1468218" y="0"/>
                </a:lnTo>
                <a:lnTo>
                  <a:pt x="1468218" y="590958"/>
                </a:lnTo>
                <a:lnTo>
                  <a:pt x="0" y="5909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942951" y="1852427"/>
            <a:ext cx="642981" cy="687221"/>
          </a:xfrm>
          <a:custGeom>
            <a:avLst/>
            <a:gdLst/>
            <a:ahLst/>
            <a:cxnLst/>
            <a:rect r="r" b="b" t="t" l="l"/>
            <a:pathLst>
              <a:path h="687221" w="642981">
                <a:moveTo>
                  <a:pt x="0" y="0"/>
                </a:moveTo>
                <a:lnTo>
                  <a:pt x="642982" y="0"/>
                </a:lnTo>
                <a:lnTo>
                  <a:pt x="642982" y="687221"/>
                </a:lnTo>
                <a:lnTo>
                  <a:pt x="0" y="6872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291410" y="2015666"/>
            <a:ext cx="5967890" cy="7231093"/>
          </a:xfrm>
          <a:custGeom>
            <a:avLst/>
            <a:gdLst/>
            <a:ahLst/>
            <a:cxnLst/>
            <a:rect r="r" b="b" t="t" l="l"/>
            <a:pathLst>
              <a:path h="7231093" w="5967890">
                <a:moveTo>
                  <a:pt x="0" y="0"/>
                </a:moveTo>
                <a:lnTo>
                  <a:pt x="5967890" y="0"/>
                </a:lnTo>
                <a:lnTo>
                  <a:pt x="5967890" y="7231094"/>
                </a:lnTo>
                <a:lnTo>
                  <a:pt x="0" y="72310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548330" y="3471074"/>
            <a:ext cx="5600334" cy="991000"/>
            <a:chOff x="0" y="0"/>
            <a:chExt cx="7467112" cy="132133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467112" cy="1321334"/>
            </a:xfrm>
            <a:custGeom>
              <a:avLst/>
              <a:gdLst/>
              <a:ahLst/>
              <a:cxnLst/>
              <a:rect r="r" b="b" t="t" l="l"/>
              <a:pathLst>
                <a:path h="1321334" w="7467112">
                  <a:moveTo>
                    <a:pt x="0" y="0"/>
                  </a:moveTo>
                  <a:lnTo>
                    <a:pt x="7467112" y="0"/>
                  </a:lnTo>
                  <a:lnTo>
                    <a:pt x="7467112" y="1321334"/>
                  </a:lnTo>
                  <a:lnTo>
                    <a:pt x="0" y="1321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0" t="-2979" r="0" b="-2979"/>
              </a:stretch>
            </a:blipFill>
          </p:spPr>
        </p:sp>
        <p:sp>
          <p:nvSpPr>
            <p:cNvPr name="TextBox 8" id="8"/>
            <p:cNvSpPr txBox="true"/>
            <p:nvPr/>
          </p:nvSpPr>
          <p:spPr>
            <a:xfrm rot="0">
              <a:off x="921689" y="182300"/>
              <a:ext cx="5623733" cy="880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cs typeface="Lexend Deca"/>
                </a:rPr>
                <a:t>เนื้อเค้กประเภทต่างๆ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548330" y="4921905"/>
            <a:ext cx="268704" cy="286521"/>
          </a:xfrm>
          <a:custGeom>
            <a:avLst/>
            <a:gdLst/>
            <a:ahLst/>
            <a:cxnLst/>
            <a:rect r="r" b="b" t="t" l="l"/>
            <a:pathLst>
              <a:path h="286521" w="268704">
                <a:moveTo>
                  <a:pt x="0" y="0"/>
                </a:moveTo>
                <a:lnTo>
                  <a:pt x="268704" y="0"/>
                </a:lnTo>
                <a:lnTo>
                  <a:pt x="268704" y="286521"/>
                </a:lnTo>
                <a:lnTo>
                  <a:pt x="0" y="2865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48330" y="5732301"/>
            <a:ext cx="268704" cy="286521"/>
          </a:xfrm>
          <a:custGeom>
            <a:avLst/>
            <a:gdLst/>
            <a:ahLst/>
            <a:cxnLst/>
            <a:rect r="r" b="b" t="t" l="l"/>
            <a:pathLst>
              <a:path h="286521" w="268704">
                <a:moveTo>
                  <a:pt x="0" y="0"/>
                </a:moveTo>
                <a:lnTo>
                  <a:pt x="268704" y="0"/>
                </a:lnTo>
                <a:lnTo>
                  <a:pt x="268704" y="286521"/>
                </a:lnTo>
                <a:lnTo>
                  <a:pt x="0" y="2865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48330" y="6542697"/>
            <a:ext cx="268704" cy="286521"/>
          </a:xfrm>
          <a:custGeom>
            <a:avLst/>
            <a:gdLst/>
            <a:ahLst/>
            <a:cxnLst/>
            <a:rect r="r" b="b" t="t" l="l"/>
            <a:pathLst>
              <a:path h="286521" w="268704">
                <a:moveTo>
                  <a:pt x="0" y="0"/>
                </a:moveTo>
                <a:lnTo>
                  <a:pt x="268704" y="0"/>
                </a:lnTo>
                <a:lnTo>
                  <a:pt x="268704" y="286521"/>
                </a:lnTo>
                <a:lnTo>
                  <a:pt x="0" y="2865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48330" y="7353093"/>
            <a:ext cx="268704" cy="286521"/>
          </a:xfrm>
          <a:custGeom>
            <a:avLst/>
            <a:gdLst/>
            <a:ahLst/>
            <a:cxnLst/>
            <a:rect r="r" b="b" t="t" l="l"/>
            <a:pathLst>
              <a:path h="286521" w="268704">
                <a:moveTo>
                  <a:pt x="0" y="0"/>
                </a:moveTo>
                <a:lnTo>
                  <a:pt x="268704" y="0"/>
                </a:lnTo>
                <a:lnTo>
                  <a:pt x="268704" y="286521"/>
                </a:lnTo>
                <a:lnTo>
                  <a:pt x="0" y="2865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48330" y="8163489"/>
            <a:ext cx="268704" cy="286521"/>
          </a:xfrm>
          <a:custGeom>
            <a:avLst/>
            <a:gdLst/>
            <a:ahLst/>
            <a:cxnLst/>
            <a:rect r="r" b="b" t="t" l="l"/>
            <a:pathLst>
              <a:path h="286521" w="268704">
                <a:moveTo>
                  <a:pt x="0" y="0"/>
                </a:moveTo>
                <a:lnTo>
                  <a:pt x="268704" y="0"/>
                </a:lnTo>
                <a:lnTo>
                  <a:pt x="268704" y="286521"/>
                </a:lnTo>
                <a:lnTo>
                  <a:pt x="0" y="2865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48330" y="8971779"/>
            <a:ext cx="268704" cy="286521"/>
          </a:xfrm>
          <a:custGeom>
            <a:avLst/>
            <a:gdLst/>
            <a:ahLst/>
            <a:cxnLst/>
            <a:rect r="r" b="b" t="t" l="l"/>
            <a:pathLst>
              <a:path h="286521" w="268704">
                <a:moveTo>
                  <a:pt x="0" y="0"/>
                </a:moveTo>
                <a:lnTo>
                  <a:pt x="268704" y="0"/>
                </a:lnTo>
                <a:lnTo>
                  <a:pt x="268704" y="286521"/>
                </a:lnTo>
                <a:lnTo>
                  <a:pt x="0" y="2865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144487" y="4595424"/>
            <a:ext cx="4956935" cy="4114800"/>
          </a:xfrm>
          <a:custGeom>
            <a:avLst/>
            <a:gdLst/>
            <a:ahLst/>
            <a:cxnLst/>
            <a:rect r="r" b="b" t="t" l="l"/>
            <a:pathLst>
              <a:path h="4114800" w="4956935">
                <a:moveTo>
                  <a:pt x="0" y="0"/>
                </a:moveTo>
                <a:lnTo>
                  <a:pt x="4956934" y="0"/>
                </a:lnTo>
                <a:lnTo>
                  <a:pt x="49569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38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2264442" y="796359"/>
            <a:ext cx="7836980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 spc="179">
                <a:solidFill>
                  <a:srgbClr val="E15E34"/>
                </a:solidFill>
                <a:cs typeface="Chouko TH"/>
              </a:rPr>
              <a:t>ชนิดของเนื้อเค้ก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942951" y="6451075"/>
            <a:ext cx="2011547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cs typeface="Chouko TH"/>
              </a:rPr>
              <a:t>ชิฟฟ่อนเค้ก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42951" y="7293086"/>
            <a:ext cx="2011547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cs typeface="Chouko TH"/>
              </a:rPr>
              <a:t>เค้กไข่ขาว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942951" y="8058714"/>
            <a:ext cx="2011547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cs typeface="Chouko TH"/>
              </a:rPr>
              <a:t>ชีสเค้ก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942951" y="8736897"/>
            <a:ext cx="2011547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cs typeface="Chouko TH"/>
              </a:rPr>
              <a:t>มูสเค้ก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942951" y="5607342"/>
            <a:ext cx="2011547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cs typeface="Chouko TH"/>
              </a:rPr>
              <a:t>สปันจ์เค้ก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942951" y="4793907"/>
            <a:ext cx="2011547" cy="6515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cs typeface="Chouko TH"/>
              </a:rPr>
              <a:t>เค้กเนยสด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-494115" y="57335"/>
            <a:ext cx="2176797" cy="2138703"/>
          </a:xfrm>
          <a:custGeom>
            <a:avLst/>
            <a:gdLst/>
            <a:ahLst/>
            <a:cxnLst/>
            <a:rect r="r" b="b" t="t" l="l"/>
            <a:pathLst>
              <a:path h="2138703" w="2176797">
                <a:moveTo>
                  <a:pt x="0" y="0"/>
                </a:moveTo>
                <a:lnTo>
                  <a:pt x="2176797" y="0"/>
                </a:lnTo>
                <a:lnTo>
                  <a:pt x="2176797" y="2138703"/>
                </a:lnTo>
                <a:lnTo>
                  <a:pt x="0" y="213870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8100000">
            <a:off x="15230606" y="-3631497"/>
            <a:ext cx="6615180" cy="6802242"/>
          </a:xfrm>
          <a:custGeom>
            <a:avLst/>
            <a:gdLst/>
            <a:ahLst/>
            <a:cxnLst/>
            <a:rect r="r" b="b" t="t" l="l"/>
            <a:pathLst>
              <a:path h="6802242" w="6615180">
                <a:moveTo>
                  <a:pt x="0" y="0"/>
                </a:moveTo>
                <a:lnTo>
                  <a:pt x="6615180" y="0"/>
                </a:lnTo>
                <a:lnTo>
                  <a:pt x="6615180" y="6802241"/>
                </a:lnTo>
                <a:lnTo>
                  <a:pt x="0" y="68022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172324">
            <a:off x="17013431" y="1720187"/>
            <a:ext cx="1468218" cy="590958"/>
          </a:xfrm>
          <a:custGeom>
            <a:avLst/>
            <a:gdLst/>
            <a:ahLst/>
            <a:cxnLst/>
            <a:rect r="r" b="b" t="t" l="l"/>
            <a:pathLst>
              <a:path h="590958" w="1468218">
                <a:moveTo>
                  <a:pt x="0" y="0"/>
                </a:moveTo>
                <a:lnTo>
                  <a:pt x="1468218" y="0"/>
                </a:lnTo>
                <a:lnTo>
                  <a:pt x="1468218" y="590958"/>
                </a:lnTo>
                <a:lnTo>
                  <a:pt x="0" y="5909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17034" y="1328445"/>
            <a:ext cx="642981" cy="687221"/>
          </a:xfrm>
          <a:custGeom>
            <a:avLst/>
            <a:gdLst/>
            <a:ahLst/>
            <a:cxnLst/>
            <a:rect r="r" b="b" t="t" l="l"/>
            <a:pathLst>
              <a:path h="687221" w="642981">
                <a:moveTo>
                  <a:pt x="0" y="0"/>
                </a:moveTo>
                <a:lnTo>
                  <a:pt x="642981" y="0"/>
                </a:lnTo>
                <a:lnTo>
                  <a:pt x="642981" y="687221"/>
                </a:lnTo>
                <a:lnTo>
                  <a:pt x="0" y="6872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2948725" y="1491684"/>
            <a:ext cx="5600334" cy="991000"/>
            <a:chOff x="0" y="0"/>
            <a:chExt cx="7467112" cy="132133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467112" cy="1321334"/>
            </a:xfrm>
            <a:custGeom>
              <a:avLst/>
              <a:gdLst/>
              <a:ahLst/>
              <a:cxnLst/>
              <a:rect r="r" b="b" t="t" l="l"/>
              <a:pathLst>
                <a:path h="1321334" w="7467112">
                  <a:moveTo>
                    <a:pt x="0" y="0"/>
                  </a:moveTo>
                  <a:lnTo>
                    <a:pt x="7467112" y="0"/>
                  </a:lnTo>
                  <a:lnTo>
                    <a:pt x="7467112" y="1321334"/>
                  </a:lnTo>
                  <a:lnTo>
                    <a:pt x="0" y="1321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2979" r="0" b="-2979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921689" y="182300"/>
              <a:ext cx="5623733" cy="880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cs typeface="Lexend Deca"/>
                </a:rPr>
                <a:t>คุกกี้ประเภทต่างๆ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13977" y="3121521"/>
            <a:ext cx="268704" cy="286521"/>
          </a:xfrm>
          <a:custGeom>
            <a:avLst/>
            <a:gdLst/>
            <a:ahLst/>
            <a:cxnLst/>
            <a:rect r="r" b="b" t="t" l="l"/>
            <a:pathLst>
              <a:path h="286521" w="268704">
                <a:moveTo>
                  <a:pt x="0" y="0"/>
                </a:moveTo>
                <a:lnTo>
                  <a:pt x="268705" y="0"/>
                </a:lnTo>
                <a:lnTo>
                  <a:pt x="268705" y="286521"/>
                </a:lnTo>
                <a:lnTo>
                  <a:pt x="0" y="2865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48330" y="4226107"/>
            <a:ext cx="268704" cy="286521"/>
          </a:xfrm>
          <a:custGeom>
            <a:avLst/>
            <a:gdLst/>
            <a:ahLst/>
            <a:cxnLst/>
            <a:rect r="r" b="b" t="t" l="l"/>
            <a:pathLst>
              <a:path h="286521" w="268704">
                <a:moveTo>
                  <a:pt x="0" y="0"/>
                </a:moveTo>
                <a:lnTo>
                  <a:pt x="268704" y="0"/>
                </a:lnTo>
                <a:lnTo>
                  <a:pt x="268704" y="286521"/>
                </a:lnTo>
                <a:lnTo>
                  <a:pt x="0" y="2865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548330" y="5331778"/>
            <a:ext cx="268704" cy="286521"/>
          </a:xfrm>
          <a:custGeom>
            <a:avLst/>
            <a:gdLst/>
            <a:ahLst/>
            <a:cxnLst/>
            <a:rect r="r" b="b" t="t" l="l"/>
            <a:pathLst>
              <a:path h="286521" w="268704">
                <a:moveTo>
                  <a:pt x="0" y="0"/>
                </a:moveTo>
                <a:lnTo>
                  <a:pt x="268704" y="0"/>
                </a:lnTo>
                <a:lnTo>
                  <a:pt x="268704" y="286521"/>
                </a:lnTo>
                <a:lnTo>
                  <a:pt x="0" y="2865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48330" y="6437449"/>
            <a:ext cx="268704" cy="286521"/>
          </a:xfrm>
          <a:custGeom>
            <a:avLst/>
            <a:gdLst/>
            <a:ahLst/>
            <a:cxnLst/>
            <a:rect r="r" b="b" t="t" l="l"/>
            <a:pathLst>
              <a:path h="286521" w="268704">
                <a:moveTo>
                  <a:pt x="0" y="0"/>
                </a:moveTo>
                <a:lnTo>
                  <a:pt x="268704" y="0"/>
                </a:lnTo>
                <a:lnTo>
                  <a:pt x="268704" y="286521"/>
                </a:lnTo>
                <a:lnTo>
                  <a:pt x="0" y="2865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48330" y="7543120"/>
            <a:ext cx="268704" cy="286521"/>
          </a:xfrm>
          <a:custGeom>
            <a:avLst/>
            <a:gdLst/>
            <a:ahLst/>
            <a:cxnLst/>
            <a:rect r="r" b="b" t="t" l="l"/>
            <a:pathLst>
              <a:path h="286521" w="268704">
                <a:moveTo>
                  <a:pt x="0" y="0"/>
                </a:moveTo>
                <a:lnTo>
                  <a:pt x="268704" y="0"/>
                </a:lnTo>
                <a:lnTo>
                  <a:pt x="268704" y="286521"/>
                </a:lnTo>
                <a:lnTo>
                  <a:pt x="0" y="2865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-494115" y="57335"/>
            <a:ext cx="2176797" cy="2138703"/>
          </a:xfrm>
          <a:custGeom>
            <a:avLst/>
            <a:gdLst/>
            <a:ahLst/>
            <a:cxnLst/>
            <a:rect r="r" b="b" t="t" l="l"/>
            <a:pathLst>
              <a:path h="2138703" w="2176797">
                <a:moveTo>
                  <a:pt x="0" y="0"/>
                </a:moveTo>
                <a:lnTo>
                  <a:pt x="2176797" y="0"/>
                </a:lnTo>
                <a:lnTo>
                  <a:pt x="2176797" y="2138703"/>
                </a:lnTo>
                <a:lnTo>
                  <a:pt x="0" y="21387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2214243" y="3236936"/>
            <a:ext cx="4541520" cy="4114800"/>
          </a:xfrm>
          <a:custGeom>
            <a:avLst/>
            <a:gdLst/>
            <a:ahLst/>
            <a:cxnLst/>
            <a:rect r="r" b="b" t="t" l="l"/>
            <a:pathLst>
              <a:path h="4114800" w="4541520">
                <a:moveTo>
                  <a:pt x="0" y="0"/>
                </a:moveTo>
                <a:lnTo>
                  <a:pt x="4541520" y="0"/>
                </a:lnTo>
                <a:lnTo>
                  <a:pt x="45415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53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148663" y="333375"/>
            <a:ext cx="7836980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 spc="179">
                <a:solidFill>
                  <a:srgbClr val="E15E34"/>
                </a:solidFill>
                <a:cs typeface="Chouko TH"/>
              </a:rPr>
              <a:t>ชนิดของคุกกี้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942951" y="5207143"/>
            <a:ext cx="13806874" cy="1121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cs typeface="Chouko TH"/>
              </a:rPr>
              <a:t>คุกกี้ปั้น</a:t>
            </a: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cs typeface="Chouko TH"/>
              </a:rPr>
              <a:t>ส่วนผสมค่อนข้างแห้ง มีปริมาณไขมันสูงเหมาะสำหรับปั้นเป็นรูปร่างต่างๆ ได้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942951" y="6223778"/>
            <a:ext cx="12806983" cy="1121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cs typeface="Chouko TH"/>
              </a:rPr>
              <a:t>คุกกี้คลึง</a:t>
            </a: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cs typeface="Chouko TH"/>
              </a:rPr>
              <a:t>ส่วนผสมจะแห้ง สามารถใช้ไม้คลึงแป้งเป็นแผ่นได้ จากนั้นใช้พิมพ์กดคุกกี้เป็นรูปร่างได้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942951" y="7421388"/>
            <a:ext cx="12315511" cy="1924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cs typeface="Chouko TH"/>
              </a:rPr>
              <a:t>คุกกี้แช่เย็น</a:t>
            </a:r>
          </a:p>
          <a:p>
            <a:pPr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cs typeface="Chouko TH"/>
              </a:rPr>
              <a:t>คุณกกี้เมื่อทำรูปร่างเสร็จแล้วจะแช่เย็นเพื่อให้อยู่ตัว แล้วตัดเป็นชิ้นบางๆ เพื่อเข้าอบข้อสำคัญในการบรรจุห่อจึงจำเป็นต้องแยกประเภทของคุกกี้ชนิดนั้นๆ สำหรับคุกกี้ที่มีเนื้อแห้งกรอบจะง่ายในการจัดเก็บ เมื่อพักขนมให้อุ่นแล้วสมารถบรรจุใส่กล่อง หรือถุงที่ปิดสนิท อย่าให้อากาศเข้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942951" y="4009533"/>
            <a:ext cx="11977388" cy="1121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cs typeface="Chouko TH"/>
              </a:rPr>
              <a:t>คุกกี้กด</a:t>
            </a: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cs typeface="Chouko TH"/>
              </a:rPr>
              <a:t>ส่วนผสมข้นกว่าแบบหยอด สามารถใช้กระบอกกดคุกกี้ กดเป็นลายหรือรูปร่างตามต้องการ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817034" y="2927403"/>
            <a:ext cx="10129308" cy="1007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cs typeface="Chouko TH"/>
              </a:rPr>
              <a:t>คุกกี้หยอด </a:t>
            </a:r>
          </a:p>
          <a:p>
            <a:pPr algn="l">
              <a:lnSpc>
                <a:spcPts val="2231"/>
              </a:lnSpc>
            </a:pPr>
            <a:r>
              <a:rPr lang="en-US" sz="2300">
                <a:solidFill>
                  <a:srgbClr val="000000"/>
                </a:solidFill>
                <a:cs typeface="Chouko TH"/>
              </a:rPr>
              <a:t>ส่วนผสมจะเหลว สามารถใช้หยอดลงบนถาดได้ หรือเป็นถุงบีบ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8100000">
            <a:off x="15230606" y="-3631497"/>
            <a:ext cx="6615180" cy="6802242"/>
          </a:xfrm>
          <a:custGeom>
            <a:avLst/>
            <a:gdLst/>
            <a:ahLst/>
            <a:cxnLst/>
            <a:rect r="r" b="b" t="t" l="l"/>
            <a:pathLst>
              <a:path h="6802242" w="6615180">
                <a:moveTo>
                  <a:pt x="0" y="0"/>
                </a:moveTo>
                <a:lnTo>
                  <a:pt x="6615180" y="0"/>
                </a:lnTo>
                <a:lnTo>
                  <a:pt x="6615180" y="6802241"/>
                </a:lnTo>
                <a:lnTo>
                  <a:pt x="0" y="68022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172324">
            <a:off x="17013431" y="1720187"/>
            <a:ext cx="1468218" cy="590958"/>
          </a:xfrm>
          <a:custGeom>
            <a:avLst/>
            <a:gdLst/>
            <a:ahLst/>
            <a:cxnLst/>
            <a:rect r="r" b="b" t="t" l="l"/>
            <a:pathLst>
              <a:path h="590958" w="1468218">
                <a:moveTo>
                  <a:pt x="0" y="0"/>
                </a:moveTo>
                <a:lnTo>
                  <a:pt x="1468218" y="0"/>
                </a:lnTo>
                <a:lnTo>
                  <a:pt x="1468218" y="590958"/>
                </a:lnTo>
                <a:lnTo>
                  <a:pt x="0" y="5909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817034" y="1328445"/>
            <a:ext cx="642981" cy="687221"/>
          </a:xfrm>
          <a:custGeom>
            <a:avLst/>
            <a:gdLst/>
            <a:ahLst/>
            <a:cxnLst/>
            <a:rect r="r" b="b" t="t" l="l"/>
            <a:pathLst>
              <a:path h="687221" w="642981">
                <a:moveTo>
                  <a:pt x="0" y="0"/>
                </a:moveTo>
                <a:lnTo>
                  <a:pt x="642981" y="0"/>
                </a:lnTo>
                <a:lnTo>
                  <a:pt x="642981" y="687221"/>
                </a:lnTo>
                <a:lnTo>
                  <a:pt x="0" y="6872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9149600" y="1126686"/>
            <a:ext cx="5600334" cy="991000"/>
            <a:chOff x="0" y="0"/>
            <a:chExt cx="7467112" cy="132133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467112" cy="1321334"/>
            </a:xfrm>
            <a:custGeom>
              <a:avLst/>
              <a:gdLst/>
              <a:ahLst/>
              <a:cxnLst/>
              <a:rect r="r" b="b" t="t" l="l"/>
              <a:pathLst>
                <a:path h="1321334" w="7467112">
                  <a:moveTo>
                    <a:pt x="0" y="0"/>
                  </a:moveTo>
                  <a:lnTo>
                    <a:pt x="7467112" y="0"/>
                  </a:lnTo>
                  <a:lnTo>
                    <a:pt x="7467112" y="1321334"/>
                  </a:lnTo>
                  <a:lnTo>
                    <a:pt x="0" y="13213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-2979" r="0" b="-2979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921689" y="182300"/>
              <a:ext cx="5623733" cy="880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FFFFFF"/>
                  </a:solidFill>
                  <a:cs typeface="Lexend Deca"/>
                </a:rPr>
                <a:t>ขนมปังประเภทต่างๆ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13977" y="2539648"/>
            <a:ext cx="268704" cy="286521"/>
          </a:xfrm>
          <a:custGeom>
            <a:avLst/>
            <a:gdLst/>
            <a:ahLst/>
            <a:cxnLst/>
            <a:rect r="r" b="b" t="t" l="l"/>
            <a:pathLst>
              <a:path h="286521" w="268704">
                <a:moveTo>
                  <a:pt x="0" y="0"/>
                </a:moveTo>
                <a:lnTo>
                  <a:pt x="268705" y="0"/>
                </a:lnTo>
                <a:lnTo>
                  <a:pt x="268705" y="286521"/>
                </a:lnTo>
                <a:lnTo>
                  <a:pt x="0" y="2865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05543" y="4226877"/>
            <a:ext cx="268704" cy="286521"/>
          </a:xfrm>
          <a:custGeom>
            <a:avLst/>
            <a:gdLst/>
            <a:ahLst/>
            <a:cxnLst/>
            <a:rect r="r" b="b" t="t" l="l"/>
            <a:pathLst>
              <a:path h="286521" w="268704">
                <a:moveTo>
                  <a:pt x="0" y="0"/>
                </a:moveTo>
                <a:lnTo>
                  <a:pt x="268704" y="0"/>
                </a:lnTo>
                <a:lnTo>
                  <a:pt x="268704" y="286521"/>
                </a:lnTo>
                <a:lnTo>
                  <a:pt x="0" y="2865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13977" y="6033850"/>
            <a:ext cx="268704" cy="286521"/>
          </a:xfrm>
          <a:custGeom>
            <a:avLst/>
            <a:gdLst/>
            <a:ahLst/>
            <a:cxnLst/>
            <a:rect r="r" b="b" t="t" l="l"/>
            <a:pathLst>
              <a:path h="286521" w="268704">
                <a:moveTo>
                  <a:pt x="0" y="0"/>
                </a:moveTo>
                <a:lnTo>
                  <a:pt x="268705" y="0"/>
                </a:lnTo>
                <a:lnTo>
                  <a:pt x="268705" y="286521"/>
                </a:lnTo>
                <a:lnTo>
                  <a:pt x="0" y="2865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13977" y="7720546"/>
            <a:ext cx="268704" cy="286521"/>
          </a:xfrm>
          <a:custGeom>
            <a:avLst/>
            <a:gdLst/>
            <a:ahLst/>
            <a:cxnLst/>
            <a:rect r="r" b="b" t="t" l="l"/>
            <a:pathLst>
              <a:path h="286521" w="268704">
                <a:moveTo>
                  <a:pt x="0" y="0"/>
                </a:moveTo>
                <a:lnTo>
                  <a:pt x="268705" y="0"/>
                </a:lnTo>
                <a:lnTo>
                  <a:pt x="268705" y="286521"/>
                </a:lnTo>
                <a:lnTo>
                  <a:pt x="0" y="2865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-494115" y="57335"/>
            <a:ext cx="2176797" cy="2138703"/>
          </a:xfrm>
          <a:custGeom>
            <a:avLst/>
            <a:gdLst/>
            <a:ahLst/>
            <a:cxnLst/>
            <a:rect r="r" b="b" t="t" l="l"/>
            <a:pathLst>
              <a:path h="2138703" w="2176797">
                <a:moveTo>
                  <a:pt x="0" y="0"/>
                </a:moveTo>
                <a:lnTo>
                  <a:pt x="2176797" y="0"/>
                </a:lnTo>
                <a:lnTo>
                  <a:pt x="2176797" y="2138703"/>
                </a:lnTo>
                <a:lnTo>
                  <a:pt x="0" y="213870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949565" y="3558405"/>
            <a:ext cx="6164494" cy="4114800"/>
          </a:xfrm>
          <a:custGeom>
            <a:avLst/>
            <a:gdLst/>
            <a:ahLst/>
            <a:cxnLst/>
            <a:rect r="r" b="b" t="t" l="l"/>
            <a:pathLst>
              <a:path h="4114800" w="6164494">
                <a:moveTo>
                  <a:pt x="0" y="0"/>
                </a:moveTo>
                <a:lnTo>
                  <a:pt x="6164494" y="0"/>
                </a:lnTo>
                <a:lnTo>
                  <a:pt x="61644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7999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942951" y="-9525"/>
            <a:ext cx="7836980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 spc="179">
                <a:solidFill>
                  <a:srgbClr val="E15E34"/>
                </a:solidFill>
                <a:cs typeface="Chouko TH"/>
              </a:rPr>
              <a:t>ชนิดของขนมปัง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872394" y="5704801"/>
            <a:ext cx="15005497" cy="1578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Chouko TH"/>
                <a:cs typeface="Chouko TH"/>
              </a:rPr>
              <a:t>3. ขนมปังซอฟต์โรล(Soft Roll) หรือขนมปังกึ่งหวาน</a:t>
            </a: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Chouko TH"/>
                <a:cs typeface="Chouko TH"/>
              </a:rPr>
              <a:t>ขนมปังทำจากแป้งที่มีปริมาณโปรตีนปานกลลาง มีปริมาณน้ำตาล 10-15% ไขมัน 6-12% มีลักษณะเนื้อนุ่มกว่าขนมปังปอนด์ มีรสหวานเล็กน้อย นิยมนำมาทำขนมปังที่มีไส้ เช่น ซอฟต์บัน ขนมปังลูกเกด ขนมปังไส้หมูหยอง ขนมปังไส้ไก่ เป็นต้น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93401" y="7283411"/>
            <a:ext cx="15518552" cy="2343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Chouko TH"/>
                <a:cs typeface="Chouko TH"/>
              </a:rPr>
              <a:t>4. ขนมปังหวาน (Sweet Dough)</a:t>
            </a:r>
          </a:p>
          <a:p>
            <a:pPr>
              <a:lnSpc>
                <a:spcPts val="3360"/>
              </a:lnSpc>
            </a:pPr>
            <a:r>
              <a:rPr lang="en-US" sz="2400">
                <a:solidFill>
                  <a:srgbClr val="000000"/>
                </a:solidFill>
                <a:latin typeface="Chouko TH"/>
                <a:cs typeface="Chouko TH"/>
              </a:rPr>
              <a:t>เป็นขนมปังที่มีปริมาณโปรตีนปานกลางและใช้ยีสต์มากที่สุด ลักษณะคล้ายกับ Soft Roll ต่างกันตรงที่หวานกว่า มีปริมาณน้ำตาล 16-22% ไขมัน 12-24% ขนมปังชนิดนี้มักใส่ส่วนผสมที่เข้ากันได้ดีกับรสหวาน เช่นส่วนผสมพวก ผลไม้แห้ง ถั่วป่น อบเชย เป็นต้น เป็นขนมปังที่คนไทยนิยมบริโภคมากที่สุดด้วยรสชาติที่เข้มข้นกว่าขนมปังชนิดอื่น เนื่องจากขนมปังประเภทนี้จะใช้ปริมาณน้ำตาล นม ไขมันและไข่ สูงกว่าขนมปังชนิดอื่นๆ ขนมปังหวานสูตรเดียวสามารถดัดแปลงให้เป็นรูปร่างต่างๆ มากมาย อีกทั้งยังสามารถบรรจุไส้ต่างๆ เพื่อเป็นการเพิ่มรสชาติ ส่วนการตั้งชื่อขนมปังนั้น ส่วนใหญ่จะเรียกชื่อตามไส้ที่บรรจุ เช่น ขนมปังมะพร้าว ขนมปังชินนามอน ขนมปังสังขยา เป็นต้น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793401" y="3668992"/>
            <a:ext cx="15163482" cy="2035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39"/>
              </a:lnSpc>
            </a:pPr>
            <a:r>
              <a:rPr lang="en-US" sz="3599">
                <a:solidFill>
                  <a:srgbClr val="000000"/>
                </a:solidFill>
                <a:latin typeface="Chouko TH"/>
                <a:cs typeface="Chouko TH"/>
              </a:rPr>
              <a:t>2. ขนมปังจืด (Loaf Bread)</a:t>
            </a: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Chouko TH"/>
                <a:cs typeface="Chouko TH"/>
              </a:rPr>
              <a:t>เป็นขนมปังที่มีปริมาณน้ำตาล 4-10% ไขมัน 3-6% ผิวและเนื้อขนมปังจะนุ่มกว่าชนิดแรก(ความนุ่มขึ้นอยู่กับชนิดของแป้งที่ใช้)มีรูปร่างเป็นกะโหลก และแบบสี่เหลี่ยม เพราะมักใช้พิมพ์ขนาดยาวแคบ เพื่อบังคับรูปร่างและปริมาตรของโดให้เสมอกัน ขนมปังประเภทนี้ได้แก่พวกขนมปังจืดต่างๆ มักใช้ทำแซนวิช เช่น ขนมปังปอนด์แบบแถว ขนมปังแซนด์วิช ขนมปังหัวกะโหลก ขนมปังรำ เป็นต้น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817034" y="2108162"/>
            <a:ext cx="10129308" cy="1560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565"/>
              </a:lnSpc>
            </a:pPr>
            <a:r>
              <a:rPr lang="en-US" sz="3100">
                <a:solidFill>
                  <a:srgbClr val="000000"/>
                </a:solidFill>
                <a:latin typeface="Chouko TH"/>
                <a:cs typeface="Chouko TH"/>
              </a:rPr>
              <a:t> 1. ขนมปังผิวแข็ง (Hard Bread)</a:t>
            </a:r>
          </a:p>
          <a:p>
            <a:pPr algn="l">
              <a:lnSpc>
                <a:spcPts val="2875"/>
              </a:lnSpc>
            </a:pPr>
            <a:r>
              <a:rPr lang="en-US" sz="2500">
                <a:solidFill>
                  <a:srgbClr val="000000"/>
                </a:solidFill>
                <a:latin typeface="Chouko TH"/>
                <a:cs typeface="Chouko TH"/>
              </a:rPr>
              <a:t>เป็นขนมปังที่มีโปรตีนสูง ทนต่อการหมัก การพักตัวและการขึ้นฟูของโด มีปริมาณน้ำตาล 0-2% ปริมาณไขมัน 0-3% มีรูปร่างเป็นท่อนกลมยาวหรือสั้น ลักษณะผิวและเนื้อค่อนข้างแข็ง เช่น ขนมปังฝรั่งเศส ขนมปังขาไก่ ขนมปังเวียนนา ถ้าเป็นก้อนกลมเรียกว่า “ฮาร์ดโรล” (Hard Roll)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876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741544" y="2775165"/>
            <a:ext cx="2623195" cy="2623185"/>
            <a:chOff x="0" y="0"/>
            <a:chExt cx="6350000" cy="6349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8987" t="0" r="-38987" b="0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4698114" y="2775165"/>
            <a:ext cx="2623195" cy="2623185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42726" t="0" r="-42726" b="0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7654685" y="2775165"/>
            <a:ext cx="2623195" cy="2623185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0611255" y="2775165"/>
            <a:ext cx="2623195" cy="2623185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33333" t="0" r="-33333" b="0"/>
              </a:stretch>
            </a:blip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3567826" y="2775165"/>
            <a:ext cx="2623195" cy="2623185"/>
            <a:chOff x="0" y="0"/>
            <a:chExt cx="6350000" cy="634997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5136" t="0" r="-25136" b="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2461233" y="1019175"/>
            <a:ext cx="13010099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 spc="179">
                <a:solidFill>
                  <a:srgbClr val="FFFFFF"/>
                </a:solidFill>
                <a:cs typeface="Chouko TH"/>
              </a:rPr>
              <a:t>วัตุดิบในการทำขนมอบ</a:t>
            </a:r>
          </a:p>
        </p:txBody>
      </p: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1741544" y="6215645"/>
            <a:ext cx="2623195" cy="2623185"/>
            <a:chOff x="0" y="0"/>
            <a:chExt cx="6350000" cy="634997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0" t="0" r="-52197" b="0"/>
              </a:stretch>
            </a:blipFill>
          </p:spPr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4698114" y="6215645"/>
            <a:ext cx="2623195" cy="2623185"/>
            <a:chOff x="0" y="0"/>
            <a:chExt cx="6350000" cy="634997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5136" t="0" r="-25136" b="0"/>
              </a:stretch>
            </a:blipFill>
          </p:spPr>
        </p:sp>
      </p:grp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7654685" y="6215645"/>
            <a:ext cx="2623195" cy="2623185"/>
            <a:chOff x="0" y="0"/>
            <a:chExt cx="6350000" cy="634997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26716" t="0" r="-56414" b="0"/>
              </a:stretch>
            </a:blipFill>
          </p:spPr>
        </p:sp>
      </p:grp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10611255" y="6215645"/>
            <a:ext cx="2623195" cy="2623185"/>
            <a:chOff x="0" y="0"/>
            <a:chExt cx="6350000" cy="634997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 l="0" t="-14974" r="0" b="-14974"/>
              </a:stretch>
            </a:blipFill>
          </p:spPr>
        </p:sp>
      </p:grp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13567826" y="6215645"/>
            <a:ext cx="2623195" cy="2623185"/>
            <a:chOff x="0" y="0"/>
            <a:chExt cx="6350000" cy="634997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l="0" t="-1126" r="0" b="-1126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2409188" y="5454890"/>
            <a:ext cx="1287908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cs typeface="Chouko TH"/>
              </a:rPr>
              <a:t>น้ำมัน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5365758" y="5454890"/>
            <a:ext cx="1287908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cs typeface="Chouko TH"/>
              </a:rPr>
              <a:t>น้ำตาล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638951" y="8906192"/>
            <a:ext cx="1287908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cs typeface="Chouko TH"/>
              </a:rPr>
              <a:t>สารเสริม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500046" y="5454890"/>
            <a:ext cx="1287908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cs typeface="Chouko TH"/>
              </a:rPr>
              <a:t>นม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1278899" y="5303100"/>
            <a:ext cx="1287908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cs typeface="Chouko TH"/>
              </a:rPr>
              <a:t>เกลือ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414657" y="5454890"/>
            <a:ext cx="1287908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cs typeface="Chouko TH"/>
              </a:rPr>
              <a:t>ไข่ไก่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031936" y="8895980"/>
            <a:ext cx="1955552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cs typeface="Chouko TH"/>
              </a:rPr>
              <a:t>แป้งสาลี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8296217" y="8906192"/>
            <a:ext cx="1695566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cs typeface="Chouko TH"/>
              </a:rPr>
              <a:t>สีผสมอาหาร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1278899" y="9048380"/>
            <a:ext cx="1287908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cs typeface="Chouko TH"/>
              </a:rPr>
              <a:t>น้ำ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3968669" y="8906192"/>
            <a:ext cx="2179884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cs typeface="Chouko TH"/>
              </a:rPr>
              <a:t>กลิ่นสังเคราะห์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ED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741544" y="2775165"/>
            <a:ext cx="2623195" cy="2623185"/>
            <a:chOff x="0" y="0"/>
            <a:chExt cx="6350000" cy="6349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6752" t="0" r="-16752" b="0"/>
              </a:stretch>
            </a:blipFill>
          </p:spPr>
        </p:sp>
      </p:grp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4698114" y="2775165"/>
            <a:ext cx="2623195" cy="2623185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7654685" y="2775165"/>
            <a:ext cx="2623195" cy="2623185"/>
            <a:chOff x="0" y="0"/>
            <a:chExt cx="6350000" cy="63499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0611255" y="2775165"/>
            <a:ext cx="2623195" cy="2623185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3567826" y="2775165"/>
            <a:ext cx="2623195" cy="2623185"/>
            <a:chOff x="0" y="0"/>
            <a:chExt cx="6350000" cy="6349975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3513" t="0" r="-23513" b="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2461233" y="1129880"/>
            <a:ext cx="13010099" cy="1309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60"/>
              </a:lnSpc>
            </a:pPr>
            <a:r>
              <a:rPr lang="en-US" sz="8600" spc="172">
                <a:solidFill>
                  <a:srgbClr val="E15E34"/>
                </a:solidFill>
                <a:cs typeface="Chouko TH"/>
              </a:rPr>
              <a:t>อุปกรณ์ในการทำเค้กและแต่งหน้าเค้ก</a:t>
            </a:r>
          </a:p>
        </p:txBody>
      </p: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1741544" y="6215645"/>
            <a:ext cx="2623195" cy="2623185"/>
            <a:chOff x="0" y="0"/>
            <a:chExt cx="6350000" cy="6349975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2272" t="0" r="-2272" b="0"/>
              </a:stretch>
            </a:blipFill>
          </p:spPr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4698114" y="6215645"/>
            <a:ext cx="2623195" cy="2623185"/>
            <a:chOff x="0" y="0"/>
            <a:chExt cx="6350000" cy="6349975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16752" t="0" r="-16752" b="0"/>
              </a:stretch>
            </a:blipFill>
          </p:spPr>
        </p:sp>
      </p:grp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7654685" y="6215645"/>
            <a:ext cx="2623195" cy="2623185"/>
            <a:chOff x="0" y="0"/>
            <a:chExt cx="6350000" cy="6349975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16752" t="0" r="-16752" b="0"/>
              </a:stretch>
            </a:blipFill>
          </p:spPr>
        </p:sp>
      </p:grp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10611255" y="6215645"/>
            <a:ext cx="2623195" cy="2623185"/>
            <a:chOff x="0" y="0"/>
            <a:chExt cx="6350000" cy="6349975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13567826" y="6215645"/>
            <a:ext cx="2623195" cy="2623185"/>
            <a:chOff x="0" y="0"/>
            <a:chExt cx="6350000" cy="6349975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2409188" y="5454890"/>
            <a:ext cx="1287908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E15E34"/>
                </a:solidFill>
                <a:cs typeface="Chouko TH"/>
              </a:rPr>
              <a:t>พายยาง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4865249" y="5454890"/>
            <a:ext cx="2288927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E15E34"/>
                </a:solidFill>
                <a:cs typeface="Chouko TH"/>
              </a:rPr>
              <a:t>เครื่องผสมอาหาร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249906" y="8906192"/>
            <a:ext cx="1447189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E15E34"/>
                </a:solidFill>
                <a:cs typeface="Chouko TH"/>
              </a:rPr>
              <a:t>ที่ร่อนแป้ง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500046" y="5454890"/>
            <a:ext cx="1287908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E15E34"/>
                </a:solidFill>
                <a:cs typeface="Chouko TH"/>
              </a:rPr>
              <a:t>อ่างผสม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1278899" y="5303100"/>
            <a:ext cx="1287908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E15E34"/>
                </a:solidFill>
                <a:cs typeface="Chouko TH"/>
              </a:rPr>
              <a:t>เตาอบ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4414657" y="5454890"/>
            <a:ext cx="1287908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E15E34"/>
                </a:solidFill>
                <a:cs typeface="Chouko TH"/>
              </a:rPr>
              <a:t>ตราชั่ง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5031936" y="8895980"/>
            <a:ext cx="1955552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E15E34"/>
                </a:solidFill>
                <a:cs typeface="Chouko TH"/>
              </a:rPr>
              <a:t>สปาตูล่า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8296217" y="8906192"/>
            <a:ext cx="1695566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E15E34"/>
                </a:solidFill>
                <a:cs typeface="Chouko TH"/>
              </a:rPr>
              <a:t>ตระกร้อมือ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0945524" y="9048380"/>
            <a:ext cx="2288927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E15E34"/>
                </a:solidFill>
                <a:cs typeface="Chouko TH"/>
              </a:rPr>
              <a:t>แท่นแต่งหน้เค้ก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4011137" y="8906192"/>
            <a:ext cx="2179884" cy="608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E15E34"/>
                </a:solidFill>
                <a:cs typeface="Chouko TH"/>
              </a:rPr>
              <a:t>พิมพ์เค้ก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172324">
            <a:off x="17013431" y="1720187"/>
            <a:ext cx="1468218" cy="590958"/>
          </a:xfrm>
          <a:custGeom>
            <a:avLst/>
            <a:gdLst/>
            <a:ahLst/>
            <a:cxnLst/>
            <a:rect r="r" b="b" t="t" l="l"/>
            <a:pathLst>
              <a:path h="590958" w="1468218">
                <a:moveTo>
                  <a:pt x="0" y="0"/>
                </a:moveTo>
                <a:lnTo>
                  <a:pt x="1468218" y="0"/>
                </a:lnTo>
                <a:lnTo>
                  <a:pt x="1468218" y="590958"/>
                </a:lnTo>
                <a:lnTo>
                  <a:pt x="0" y="5909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638418" y="6096931"/>
            <a:ext cx="4318464" cy="3584800"/>
          </a:xfrm>
          <a:custGeom>
            <a:avLst/>
            <a:gdLst/>
            <a:ahLst/>
            <a:cxnLst/>
            <a:rect r="r" b="b" t="t" l="l"/>
            <a:pathLst>
              <a:path h="3584800" w="4318464">
                <a:moveTo>
                  <a:pt x="0" y="0"/>
                </a:moveTo>
                <a:lnTo>
                  <a:pt x="4318465" y="0"/>
                </a:lnTo>
                <a:lnTo>
                  <a:pt x="4318465" y="3584799"/>
                </a:lnTo>
                <a:lnTo>
                  <a:pt x="0" y="35847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8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74281" y="2439892"/>
            <a:ext cx="5358993" cy="1165581"/>
          </a:xfrm>
          <a:custGeom>
            <a:avLst/>
            <a:gdLst/>
            <a:ahLst/>
            <a:cxnLst/>
            <a:rect r="r" b="b" t="t" l="l"/>
            <a:pathLst>
              <a:path h="1165581" w="5358993">
                <a:moveTo>
                  <a:pt x="0" y="0"/>
                </a:moveTo>
                <a:lnTo>
                  <a:pt x="5358993" y="0"/>
                </a:lnTo>
                <a:lnTo>
                  <a:pt x="5358993" y="1165581"/>
                </a:lnTo>
                <a:lnTo>
                  <a:pt x="0" y="11655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8482166" y="416828"/>
            <a:ext cx="9265374" cy="5211708"/>
            <a:chOff x="0" y="0"/>
            <a:chExt cx="1128903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287761" cy="6350000"/>
            </a:xfrm>
            <a:custGeom>
              <a:avLst/>
              <a:gdLst/>
              <a:ahLst/>
              <a:cxnLst/>
              <a:rect r="r" b="b" t="t" l="l"/>
              <a:pathLst>
                <a:path h="6350000" w="11287761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7"/>
              <a:stretch>
                <a:fillRect l="0" t="0" r="-11728" b="0"/>
              </a:stretch>
            </a:blip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657805" y="4856155"/>
            <a:ext cx="8175890" cy="4598881"/>
            <a:chOff x="0" y="0"/>
            <a:chExt cx="1128903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287761" cy="6350000"/>
            </a:xfrm>
            <a:custGeom>
              <a:avLst/>
              <a:gdLst/>
              <a:ahLst/>
              <a:cxnLst/>
              <a:rect r="r" b="b" t="t" l="l"/>
              <a:pathLst>
                <a:path h="6350000" w="11287761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8"/>
              <a:stretch>
                <a:fillRect l="0" t="-7487" r="0" b="-7487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2617927" y="634541"/>
            <a:ext cx="3271237" cy="1381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900"/>
              </a:lnSpc>
            </a:pPr>
            <a:r>
              <a:rPr lang="en-US" sz="9000" spc="179">
                <a:solidFill>
                  <a:srgbClr val="E15E34"/>
                </a:solidFill>
                <a:cs typeface="Chouko TH"/>
              </a:rPr>
              <a:t>การใช้สี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DAFfOyZpfIo</dc:identifier>
  <dcterms:modified xsi:type="dcterms:W3CDTF">2011-08-01T06:04:30Z</dcterms:modified>
  <cp:revision>1</cp:revision>
  <dc:title>เรียนเค้กแบบตัวแม่</dc:title>
</cp:coreProperties>
</file>