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li" charset="1" panose="00000500000000000000"/>
      <p:regular r:id="rId10"/>
    </p:embeddedFont>
    <p:embeddedFont>
      <p:font typeface="Mali Bold" charset="1" panose="00000800000000000000"/>
      <p:regular r:id="rId11"/>
    </p:embeddedFont>
    <p:embeddedFont>
      <p:font typeface="Mali Italics" charset="1" panose="00000500000000000000"/>
      <p:regular r:id="rId12"/>
    </p:embeddedFont>
    <p:embeddedFont>
      <p:font typeface="Mali Bold Italics" charset="1" panose="00000800000000000000"/>
      <p:regular r:id="rId13"/>
    </p:embeddedFont>
    <p:embeddedFont>
      <p:font typeface="Mali Extra-Light" charset="1" panose="00000300000000000000"/>
      <p:regular r:id="rId14"/>
    </p:embeddedFont>
    <p:embeddedFont>
      <p:font typeface="Mali Extra-Light Italics" charset="1" panose="00000300000000000000"/>
      <p:regular r:id="rId15"/>
    </p:embeddedFont>
    <p:embeddedFont>
      <p:font typeface="Mali Medium" charset="1" panose="00000600000000000000"/>
      <p:regular r:id="rId16"/>
    </p:embeddedFont>
    <p:embeddedFont>
      <p:font typeface="Mali Medium Italics" charset="1" panose="000006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5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4003204" cy="4648132"/>
          </a:xfrm>
          <a:custGeom>
            <a:avLst/>
            <a:gdLst/>
            <a:ahLst/>
            <a:cxnLst/>
            <a:rect r="r" b="b" t="t" l="l"/>
            <a:pathLst>
              <a:path h="4648132" w="4003204">
                <a:moveTo>
                  <a:pt x="0" y="0"/>
                </a:moveTo>
                <a:lnTo>
                  <a:pt x="4003204" y="0"/>
                </a:lnTo>
                <a:lnTo>
                  <a:pt x="4003204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49543" y="1028700"/>
            <a:ext cx="3149109" cy="4648132"/>
          </a:xfrm>
          <a:custGeom>
            <a:avLst/>
            <a:gdLst/>
            <a:ahLst/>
            <a:cxnLst/>
            <a:rect r="r" b="b" t="t" l="l"/>
            <a:pathLst>
              <a:path h="4648132" w="3149109">
                <a:moveTo>
                  <a:pt x="0" y="0"/>
                </a:moveTo>
                <a:lnTo>
                  <a:pt x="3149109" y="0"/>
                </a:lnTo>
                <a:lnTo>
                  <a:pt x="3149109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25818" y="1028700"/>
            <a:ext cx="3933482" cy="4648132"/>
          </a:xfrm>
          <a:custGeom>
            <a:avLst/>
            <a:gdLst/>
            <a:ahLst/>
            <a:cxnLst/>
            <a:rect r="r" b="b" t="t" l="l"/>
            <a:pathLst>
              <a:path h="4648132" w="3933482">
                <a:moveTo>
                  <a:pt x="0" y="0"/>
                </a:moveTo>
                <a:lnTo>
                  <a:pt x="3933482" y="0"/>
                </a:lnTo>
                <a:lnTo>
                  <a:pt x="3933482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16291" y="1028700"/>
            <a:ext cx="4791888" cy="4648132"/>
          </a:xfrm>
          <a:custGeom>
            <a:avLst/>
            <a:gdLst/>
            <a:ahLst/>
            <a:cxnLst/>
            <a:rect r="r" b="b" t="t" l="l"/>
            <a:pathLst>
              <a:path h="4648132" w="4791888">
                <a:moveTo>
                  <a:pt x="0" y="0"/>
                </a:moveTo>
                <a:lnTo>
                  <a:pt x="4791888" y="0"/>
                </a:lnTo>
                <a:lnTo>
                  <a:pt x="4791888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00405" y="4734717"/>
            <a:ext cx="958895" cy="942115"/>
          </a:xfrm>
          <a:custGeom>
            <a:avLst/>
            <a:gdLst/>
            <a:ahLst/>
            <a:cxnLst/>
            <a:rect r="r" b="b" t="t" l="l"/>
            <a:pathLst>
              <a:path h="942115" w="958895">
                <a:moveTo>
                  <a:pt x="0" y="0"/>
                </a:moveTo>
                <a:lnTo>
                  <a:pt x="958895" y="0"/>
                </a:lnTo>
                <a:lnTo>
                  <a:pt x="958895" y="942115"/>
                </a:lnTo>
                <a:lnTo>
                  <a:pt x="0" y="942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19112" y="1801122"/>
            <a:ext cx="959079" cy="942295"/>
          </a:xfrm>
          <a:custGeom>
            <a:avLst/>
            <a:gdLst/>
            <a:ahLst/>
            <a:cxnLst/>
            <a:rect r="r" b="b" t="t" l="l"/>
            <a:pathLst>
              <a:path h="942295" w="959079">
                <a:moveTo>
                  <a:pt x="0" y="0"/>
                </a:moveTo>
                <a:lnTo>
                  <a:pt x="959079" y="0"/>
                </a:lnTo>
                <a:lnTo>
                  <a:pt x="959079" y="942295"/>
                </a:lnTo>
                <a:lnTo>
                  <a:pt x="0" y="942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3715989" y="4265578"/>
            <a:ext cx="897229" cy="938279"/>
          </a:xfrm>
          <a:custGeom>
            <a:avLst/>
            <a:gdLst/>
            <a:ahLst/>
            <a:cxnLst/>
            <a:rect r="r" b="b" t="t" l="l"/>
            <a:pathLst>
              <a:path h="938279" w="897229">
                <a:moveTo>
                  <a:pt x="897229" y="0"/>
                </a:moveTo>
                <a:lnTo>
                  <a:pt x="0" y="0"/>
                </a:lnTo>
                <a:lnTo>
                  <a:pt x="0" y="938279"/>
                </a:lnTo>
                <a:lnTo>
                  <a:pt x="897229" y="938279"/>
                </a:lnTo>
                <a:lnTo>
                  <a:pt x="8972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13713">
            <a:off x="12560113" y="1547943"/>
            <a:ext cx="1258033" cy="506358"/>
          </a:xfrm>
          <a:custGeom>
            <a:avLst/>
            <a:gdLst/>
            <a:ahLst/>
            <a:cxnLst/>
            <a:rect r="r" b="b" t="t" l="l"/>
            <a:pathLst>
              <a:path h="506358" w="1258033">
                <a:moveTo>
                  <a:pt x="0" y="0"/>
                </a:moveTo>
                <a:lnTo>
                  <a:pt x="1258033" y="0"/>
                </a:lnTo>
                <a:lnTo>
                  <a:pt x="1258033" y="506358"/>
                </a:lnTo>
                <a:lnTo>
                  <a:pt x="0" y="506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81157" y="6444275"/>
            <a:ext cx="14725685" cy="2940543"/>
            <a:chOff x="0" y="0"/>
            <a:chExt cx="19634247" cy="39207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765654" y="2392654"/>
              <a:ext cx="10102940" cy="1528070"/>
            </a:xfrm>
            <a:custGeom>
              <a:avLst/>
              <a:gdLst/>
              <a:ahLst/>
              <a:cxnLst/>
              <a:rect r="r" b="b" t="t" l="l"/>
              <a:pathLst>
                <a:path h="1528070" w="10102940">
                  <a:moveTo>
                    <a:pt x="0" y="0"/>
                  </a:moveTo>
                  <a:lnTo>
                    <a:pt x="10102939" y="0"/>
                  </a:lnTo>
                  <a:lnTo>
                    <a:pt x="10102939" y="1528069"/>
                  </a:lnTo>
                  <a:lnTo>
                    <a:pt x="0" y="1528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95250"/>
              <a:ext cx="19634247" cy="1916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90"/>
                </a:lnSpc>
              </a:pPr>
              <a:r>
                <a:rPr lang="en-US" sz="9900" spc="198">
                  <a:solidFill>
                    <a:srgbClr val="FFFFFF"/>
                  </a:solidFill>
                  <a:cs typeface="Mali"/>
                </a:rPr>
                <a:t>เค้กและการแต่งหน้าเค้ก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373714" y="2794739"/>
              <a:ext cx="8886819" cy="666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797063" y="-330336"/>
            <a:ext cx="8222867" cy="10947672"/>
            <a:chOff x="0" y="0"/>
            <a:chExt cx="3663950" cy="4878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80" t="0" r="-8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745445" y="1895434"/>
            <a:ext cx="9144000" cy="651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cs typeface="Mali"/>
              </a:rPr>
              <a:t>เทคนิคและวิธีการแต่งหน้าเค้ก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</a:p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1. ใช้ไม้ปลายแหลมวาดเค้าโครงของลวยลายที่จะแต่งบนเค้กที่ปาดหน้าเรียบร้อยแล้ว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</a:p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2. บีบลวดลายที่ควรอยู่ด้านล่างก่อน แล้วจึงบีบลวดลายที่ควรอยู่ข้างบน เช่นควรบีบกิ่งก้านก่อนบีบใบไม้และดอกไม้ ผู้แต่งต้องพิจารณาลวดลายที่จะแต่งให้ถี่ถ้วนก่อนการลงมือแต่ง ว่าควรทำลวดลายตรงส่วนใดก่อนและหลัง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</a:p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3. กรวยบัตเตอร์ตรีมไอซิ่ง เมื่อใช้แต่งต่อเนื่องได้สักระยะหนึ่ง ความร้อนจากมือจะทำให้ครีมอ่อนตัวลง ควรหยุดพักประมาณ 5-6 นาที โดยนำกรวยแช่ในตู้เย็น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5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4237" y="2265736"/>
            <a:ext cx="8301227" cy="442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50"/>
              </a:lnSpc>
            </a:pPr>
            <a:r>
              <a:rPr lang="en-US" sz="10500" spc="210">
                <a:solidFill>
                  <a:srgbClr val="FFFFFF"/>
                </a:solidFill>
                <a:latin typeface="Mali"/>
              </a:rPr>
              <a:t>Good luck for this course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2840295">
            <a:off x="7557548" y="9702898"/>
            <a:ext cx="1468218" cy="590958"/>
          </a:xfrm>
          <a:custGeom>
            <a:avLst/>
            <a:gdLst/>
            <a:ahLst/>
            <a:cxnLst/>
            <a:rect r="r" b="b" t="t" l="l"/>
            <a:pathLst>
              <a:path h="590958" w="1468218">
                <a:moveTo>
                  <a:pt x="0" y="0"/>
                </a:moveTo>
                <a:lnTo>
                  <a:pt x="1468218" y="0"/>
                </a:lnTo>
                <a:lnTo>
                  <a:pt x="1468218" y="590957"/>
                </a:lnTo>
                <a:lnTo>
                  <a:pt x="0" y="590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5945084" y="8320021"/>
            <a:ext cx="897229" cy="938279"/>
          </a:xfrm>
          <a:custGeom>
            <a:avLst/>
            <a:gdLst/>
            <a:ahLst/>
            <a:cxnLst/>
            <a:rect r="r" b="b" t="t" l="l"/>
            <a:pathLst>
              <a:path h="938279" w="897229">
                <a:moveTo>
                  <a:pt x="897229" y="0"/>
                </a:moveTo>
                <a:lnTo>
                  <a:pt x="0" y="0"/>
                </a:lnTo>
                <a:lnTo>
                  <a:pt x="0" y="938279"/>
                </a:lnTo>
                <a:lnTo>
                  <a:pt x="897229" y="938279"/>
                </a:lnTo>
                <a:lnTo>
                  <a:pt x="8972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62328" y="-178411"/>
            <a:ext cx="813142" cy="798912"/>
          </a:xfrm>
          <a:custGeom>
            <a:avLst/>
            <a:gdLst/>
            <a:ahLst/>
            <a:cxnLst/>
            <a:rect r="r" b="b" t="t" l="l"/>
            <a:pathLst>
              <a:path h="798912" w="813142">
                <a:moveTo>
                  <a:pt x="0" y="0"/>
                </a:moveTo>
                <a:lnTo>
                  <a:pt x="813142" y="0"/>
                </a:lnTo>
                <a:lnTo>
                  <a:pt x="813142" y="798913"/>
                </a:lnTo>
                <a:lnTo>
                  <a:pt x="0" y="798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06425" y="1887236"/>
            <a:ext cx="8115300" cy="6512528"/>
          </a:xfrm>
          <a:custGeom>
            <a:avLst/>
            <a:gdLst/>
            <a:ahLst/>
            <a:cxnLst/>
            <a:rect r="r" b="b" t="t" l="l"/>
            <a:pathLst>
              <a:path h="6512528" w="8115300">
                <a:moveTo>
                  <a:pt x="0" y="0"/>
                </a:moveTo>
                <a:lnTo>
                  <a:pt x="8115300" y="0"/>
                </a:lnTo>
                <a:lnTo>
                  <a:pt x="8115300" y="6512528"/>
                </a:lnTo>
                <a:lnTo>
                  <a:pt x="0" y="65125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03197" y="5034531"/>
            <a:ext cx="7313628" cy="6308004"/>
          </a:xfrm>
          <a:custGeom>
            <a:avLst/>
            <a:gdLst/>
            <a:ahLst/>
            <a:cxnLst/>
            <a:rect r="r" b="b" t="t" l="l"/>
            <a:pathLst>
              <a:path h="6308004" w="7313628">
                <a:moveTo>
                  <a:pt x="0" y="0"/>
                </a:moveTo>
                <a:lnTo>
                  <a:pt x="7313628" y="0"/>
                </a:lnTo>
                <a:lnTo>
                  <a:pt x="7313628" y="6308004"/>
                </a:lnTo>
                <a:lnTo>
                  <a:pt x="0" y="630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8720" y="2235777"/>
            <a:ext cx="6986798" cy="1028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spc="76">
                <a:solidFill>
                  <a:srgbClr val="E15E34"/>
                </a:solidFill>
                <a:latin typeface="Mali Bold"/>
              </a:rPr>
              <a:t>Cake and cake decorations</a:t>
            </a:r>
          </a:p>
          <a:p>
            <a:pPr>
              <a:lnSpc>
                <a:spcPts val="385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221872" y="4999368"/>
            <a:ext cx="1288559" cy="1266009"/>
          </a:xfrm>
          <a:custGeom>
            <a:avLst/>
            <a:gdLst/>
            <a:ahLst/>
            <a:cxnLst/>
            <a:rect r="r" b="b" t="t" l="l"/>
            <a:pathLst>
              <a:path h="1266009" w="1288559">
                <a:moveTo>
                  <a:pt x="0" y="0"/>
                </a:moveTo>
                <a:lnTo>
                  <a:pt x="1288559" y="0"/>
                </a:lnTo>
                <a:lnTo>
                  <a:pt x="1288559" y="1266008"/>
                </a:lnTo>
                <a:lnTo>
                  <a:pt x="0" y="1266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75518" y="990600"/>
            <a:ext cx="10112407" cy="8632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 spc="64">
                <a:solidFill>
                  <a:srgbClr val="E15E34"/>
                </a:solidFill>
                <a:latin typeface="Mali"/>
                <a:cs typeface="Mali"/>
              </a:rPr>
              <a:t> การแต่งหน้าเค้กนั้นถือว่าเป็นศาสตร์แขนงหนึ่งเลยทีเดียว   เพราะการแต่งหน้าเค้กนั้นต้องอาศัยทั้งประสบการณ์ ความรู้ ความคิดสร้างสรรค์ ค้นคว้าหาสิ่งใหม่ๆมาประยุกต์ใช้และตกแต่งหน้าเค้กได้อย่างสวยงาม  การที่จะเป็นผู้มีฝือมือ  และผู้เชี่ยวชาญทางศิลปะแขนงนี้จำเป็นที่จะต้องใช้ความอดทนเป็นอย่างสูง   เพราะต้องอาศัยเวลา   ความรู้และที่สำคัญคือต้องมีใจรักในสิ่งที่ทำอยู่ด้วย  ถ้าขาดความรักในสิ่งที่ทำตรงหน้าต่อให้มีความสามารถเพียงใด  ผลที่ออกมาย่อมเทียบกับสิ่งที่ทำออกมาด้วยใจไม่ได้เลย   มีช่างทำขนมเป็นจำนวนมากที่ทำขนมเค้กได้อร่อย แต่ยังไม่ค่อยประสบความสำเร็จในการแต่งหน้าเค้ก อาจจะเป็นเพราะขาดความรู้     ประสบการณ์ที่มีส่วนจำเป็นในการแต่งหน้าเค้ก  การที่จะเป็นผู้ที่เชี่ยวชาญในการตกแต่งหน้าเค้กนั้นจำเป็นที่จะต้องมีความรู้พื้นฐานซึ่งจะช่วยให้ผู้ทำประสบความสำเร็จในศิลปะแขนงนี้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7259300" y="5567694"/>
            <a:ext cx="897229" cy="938279"/>
          </a:xfrm>
          <a:custGeom>
            <a:avLst/>
            <a:gdLst/>
            <a:ahLst/>
            <a:cxnLst/>
            <a:rect r="r" b="b" t="t" l="l"/>
            <a:pathLst>
              <a:path h="938279" w="897229">
                <a:moveTo>
                  <a:pt x="897229" y="0"/>
                </a:moveTo>
                <a:lnTo>
                  <a:pt x="0" y="0"/>
                </a:lnTo>
                <a:lnTo>
                  <a:pt x="0" y="938279"/>
                </a:lnTo>
                <a:lnTo>
                  <a:pt x="897229" y="938279"/>
                </a:lnTo>
                <a:lnTo>
                  <a:pt x="897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57117" y="6658904"/>
            <a:ext cx="4404365" cy="3628096"/>
          </a:xfrm>
          <a:custGeom>
            <a:avLst/>
            <a:gdLst/>
            <a:ahLst/>
            <a:cxnLst/>
            <a:rect r="r" b="b" t="t" l="l"/>
            <a:pathLst>
              <a:path h="3628096" w="4404365">
                <a:moveTo>
                  <a:pt x="0" y="0"/>
                </a:moveTo>
                <a:lnTo>
                  <a:pt x="4404366" y="0"/>
                </a:lnTo>
                <a:lnTo>
                  <a:pt x="4404366" y="3628096"/>
                </a:lnTo>
                <a:lnTo>
                  <a:pt x="0" y="3628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52430" y="981075"/>
            <a:ext cx="15206870" cy="1763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5"/>
              </a:lnSpc>
            </a:pPr>
            <a:r>
              <a:rPr lang="en-US" sz="3500" spc="70">
                <a:solidFill>
                  <a:srgbClr val="000000"/>
                </a:solidFill>
                <a:cs typeface="Mali"/>
              </a:rPr>
              <a:t>ความรู้เบื้องต้นเกี่ยวกับการแต่งหน้าเค้ก  คุณควรจะมีความรู้ในเรื่องการผสมสีบ้าง อาจจะไม่ต้อง เชี่ยวชาญมากนัก แต่พอรู้เรื่องของแม่สีบ้างก็ดี   เพราะหน้าเค้กที่สวยงามเกิดจากการผสมสีที่ลงตัว และสมจริง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6083" y="3017742"/>
            <a:ext cx="16251832" cy="5041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78"/>
              </a:lnSpc>
            </a:pPr>
            <a:r>
              <a:rPr lang="en-US" sz="3800" spc="76">
                <a:solidFill>
                  <a:srgbClr val="000000"/>
                </a:solidFill>
                <a:latin typeface="Mali"/>
              </a:rPr>
              <a:t> -</a:t>
            </a:r>
            <a:r>
              <a:rPr lang="en-US" sz="3800" spc="76">
                <a:solidFill>
                  <a:srgbClr val="000000"/>
                </a:solidFill>
                <a:cs typeface="Mali"/>
              </a:rPr>
              <a:t>ควรมีความรู้เกี่ยวกับครีมแต่งหน้าเค้ก  การเตรียมพร้อมก่อนตกแต่งการผสมส่วนผสมที่ถูกต้อง</a:t>
            </a:r>
          </a:p>
          <a:p>
            <a:pPr algn="l">
              <a:lnSpc>
                <a:spcPts val="4978"/>
              </a:lnSpc>
            </a:pPr>
            <a:r>
              <a:rPr lang="en-US" sz="3800" spc="76">
                <a:solidFill>
                  <a:srgbClr val="000000"/>
                </a:solidFill>
                <a:latin typeface="Mali"/>
              </a:rPr>
              <a:t> -</a:t>
            </a:r>
            <a:r>
              <a:rPr lang="en-US" sz="3800" spc="76">
                <a:solidFill>
                  <a:srgbClr val="000000"/>
                </a:solidFill>
                <a:cs typeface="Mali"/>
              </a:rPr>
              <a:t>ความรู้ในการใช้เครื่องมือให้ถูกต้องกับการใช้งานและความต้องการ</a:t>
            </a:r>
          </a:p>
          <a:p>
            <a:pPr>
              <a:lnSpc>
                <a:spcPts val="4978"/>
              </a:lnSpc>
            </a:pPr>
            <a:r>
              <a:rPr lang="en-US" sz="3800" spc="76">
                <a:solidFill>
                  <a:srgbClr val="000000"/>
                </a:solidFill>
                <a:latin typeface="Mali"/>
                <a:cs typeface="Mali"/>
              </a:rPr>
              <a:t> -ความรู้ในการดูแลรักษาความ    สะอาด และการจัดเก็บเพื่อสะดวกในการหยิบออกมาใช้งาน </a:t>
            </a:r>
          </a:p>
          <a:p>
            <a:pPr algn="l">
              <a:lnSpc>
                <a:spcPts val="4978"/>
              </a:lnSpc>
            </a:pPr>
            <a:r>
              <a:rPr lang="en-US" sz="3800" spc="76">
                <a:solidFill>
                  <a:srgbClr val="000000"/>
                </a:solidFill>
                <a:latin typeface="Mali"/>
              </a:rPr>
              <a:t>  -</a:t>
            </a:r>
            <a:r>
              <a:rPr lang="en-US" sz="3800" spc="76">
                <a:solidFill>
                  <a:srgbClr val="000000"/>
                </a:solidFill>
                <a:cs typeface="Mali"/>
              </a:rPr>
              <a:t>ควรเป็นผู้มีความคิดสร้างสรรค์ สรรหาสิ่งแปลกๆใหม่ๆอยู่สม่ำเสมอ</a:t>
            </a:r>
          </a:p>
          <a:p>
            <a:pPr>
              <a:lnSpc>
                <a:spcPts val="4978"/>
              </a:lnSpc>
            </a:pPr>
            <a:r>
              <a:rPr lang="en-US" sz="3800" spc="76">
                <a:solidFill>
                  <a:srgbClr val="000000"/>
                </a:solidFill>
                <a:cs typeface="Mali"/>
              </a:rPr>
              <a:t>มีความขยัน อดทน หมั่นฝึกฝนเพื่อให้มีความชำนาญและเพื่อความก้าวหน้าต่อไปในอนาคต มีใจรักในสิ่งที่ทำ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5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15538" y="4819739"/>
            <a:ext cx="8064165" cy="7207347"/>
          </a:xfrm>
          <a:custGeom>
            <a:avLst/>
            <a:gdLst/>
            <a:ahLst/>
            <a:cxnLst/>
            <a:rect r="r" b="b" t="t" l="l"/>
            <a:pathLst>
              <a:path h="7207347" w="8064165">
                <a:moveTo>
                  <a:pt x="0" y="0"/>
                </a:moveTo>
                <a:lnTo>
                  <a:pt x="8064165" y="0"/>
                </a:lnTo>
                <a:lnTo>
                  <a:pt x="8064165" y="7207348"/>
                </a:lnTo>
                <a:lnTo>
                  <a:pt x="0" y="7207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40295">
            <a:off x="2376589" y="7711618"/>
            <a:ext cx="1468218" cy="590958"/>
          </a:xfrm>
          <a:custGeom>
            <a:avLst/>
            <a:gdLst/>
            <a:ahLst/>
            <a:cxnLst/>
            <a:rect r="r" b="b" t="t" l="l"/>
            <a:pathLst>
              <a:path h="590958" w="1468218">
                <a:moveTo>
                  <a:pt x="0" y="0"/>
                </a:moveTo>
                <a:lnTo>
                  <a:pt x="1468217" y="0"/>
                </a:lnTo>
                <a:lnTo>
                  <a:pt x="1468217" y="590958"/>
                </a:lnTo>
                <a:lnTo>
                  <a:pt x="0" y="590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98261" y="1920259"/>
            <a:ext cx="9682957" cy="540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3800" spc="76">
                <a:solidFill>
                  <a:srgbClr val="FFFFFF"/>
                </a:solidFill>
                <a:cs typeface="Mali Bold"/>
              </a:rPr>
              <a:t>วัสดุประเภทต่างๆที่ใช้ในการแต่งหน้าเค้ก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68970" y="4614719"/>
            <a:ext cx="3919030" cy="5672281"/>
          </a:xfrm>
          <a:custGeom>
            <a:avLst/>
            <a:gdLst/>
            <a:ahLst/>
            <a:cxnLst/>
            <a:rect r="r" b="b" t="t" l="l"/>
            <a:pathLst>
              <a:path h="5672281" w="3919030">
                <a:moveTo>
                  <a:pt x="0" y="0"/>
                </a:moveTo>
                <a:lnTo>
                  <a:pt x="3919030" y="0"/>
                </a:lnTo>
                <a:lnTo>
                  <a:pt x="3919030" y="5672281"/>
                </a:lnTo>
                <a:lnTo>
                  <a:pt x="0" y="56722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25466" y="3532371"/>
            <a:ext cx="14114665" cy="3174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6"/>
              </a:lnSpc>
            </a:pPr>
            <a:r>
              <a:rPr lang="en-US" sz="3800" spc="76">
                <a:solidFill>
                  <a:srgbClr val="FFFFFF"/>
                </a:solidFill>
                <a:cs typeface="Mali"/>
              </a:rPr>
              <a:t>หมายถึง วัสดุที่ประดิษฐ์ขึ้นมาเพื่อตกแต่งเค้ก  ส่วนใหญ่จะเป็นวัสดุที่สามารถรับประทานได้       ในปัจจุบันนิยมใช้วัสดุมาตกแต่งหน้าเค้กเพื่อจุดประสงค์ให้เค้กสวยงามและมีรูปแบบที่หลากหลายมากขึ้น  และวัสดุที่นำมาใช้ตกแต่งหน้าเค้กมีหลายประเภทได้แก่    แยม    ช็อกโกแลต   มาร์ซิแพน   และไอซิ่ง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08461" y="4201205"/>
            <a:ext cx="959079" cy="942295"/>
          </a:xfrm>
          <a:custGeom>
            <a:avLst/>
            <a:gdLst/>
            <a:ahLst/>
            <a:cxnLst/>
            <a:rect r="r" b="b" t="t" l="l"/>
            <a:pathLst>
              <a:path h="942295" w="959079">
                <a:moveTo>
                  <a:pt x="0" y="0"/>
                </a:moveTo>
                <a:lnTo>
                  <a:pt x="959078" y="0"/>
                </a:lnTo>
                <a:lnTo>
                  <a:pt x="959078" y="942295"/>
                </a:lnTo>
                <a:lnTo>
                  <a:pt x="0" y="94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813713">
            <a:off x="8514983" y="9682901"/>
            <a:ext cx="1258033" cy="506358"/>
          </a:xfrm>
          <a:custGeom>
            <a:avLst/>
            <a:gdLst/>
            <a:ahLst/>
            <a:cxnLst/>
            <a:rect r="r" b="b" t="t" l="l"/>
            <a:pathLst>
              <a:path h="506358" w="1258033">
                <a:moveTo>
                  <a:pt x="0" y="0"/>
                </a:moveTo>
                <a:lnTo>
                  <a:pt x="1258034" y="0"/>
                </a:lnTo>
                <a:lnTo>
                  <a:pt x="1258034" y="506359"/>
                </a:lnTo>
                <a:lnTo>
                  <a:pt x="0" y="506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633099" y="-333811"/>
            <a:ext cx="8222867" cy="10947672"/>
            <a:chOff x="0" y="0"/>
            <a:chExt cx="3663950" cy="48780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6"/>
              <a:stretch>
                <a:fillRect l="-67438" t="0" r="-10856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455629" y="777259"/>
            <a:ext cx="10543977" cy="540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3800" spc="76">
                <a:solidFill>
                  <a:srgbClr val="000000"/>
                </a:solidFill>
                <a:latin typeface="Mali Bold"/>
                <a:cs typeface="Mali Bold"/>
              </a:rPr>
              <a:t>  วิธีการแต่งหน้าเค้กโดยใช้วัสดุประเภทต่างๆ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31786" y="2026148"/>
            <a:ext cx="9627514" cy="60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7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การแต่งหน้าเค้กด้วยแยม การนำแยมมาแต่งหน้าเค้ก อาจทำได้เป็น 2 วิธีคือ</a:t>
            </a:r>
          </a:p>
          <a:p>
            <a:pPr algn="ctr">
              <a:lnSpc>
                <a:spcPts val="3937"/>
              </a:lnSpc>
            </a:pPr>
          </a:p>
          <a:p>
            <a:pPr algn="ctr">
              <a:lnSpc>
                <a:spcPts val="3937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1. นำแยมมาปาดหน้าเค้ก   สามารถใช้ได้ทั้งแยมที่มีเนื้อผลไม้  และไม่มีเนื้อผลไม้ การปาดหน้าเค้กด้วยแยม    เหมาะสำหรับผู้ที่ไม่นิยมรับประทานเค้กกับครีม  วัสดุที่จะใช้ในการแต่งหน้าเค้กด้วยแยมได้แก่- ผลไม้แช่อิ่ม เช่นเชอรี่ ลูกเกด กล้วยตากและผลไม้อื่นๆเป็นต้นหรืออาจใช้ผลไม้สดก็ได้แต่จะไม่สามารถเก็บได้นานเหมือนผลไม้แห้ง- ก่อนที่จะนำแยมมาปาดหน้าเค้ก ควรนำแยมมากรองด้วยกระชอนก่อนเพื่อสะดวกในการปาด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343553" y="-330336"/>
            <a:ext cx="8222867" cy="10947672"/>
            <a:chOff x="0" y="0"/>
            <a:chExt cx="3663950" cy="4878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0" t="-12377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2635976"/>
            <a:ext cx="9491870" cy="49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2. การนำแยมมาใช้ทำให้เกิดลวดลายต่างๆ เช่นการวาดการ์ตูน หรือการวาดเป็นรูปต่างๆ การตกแต่งเค้กแบบนี้นิยมที่จะมอบให้กับเด็ก  หรือวัยรุ่นมากกว่าวัยอื่นๆ โดยมีขั้นตอนการแต่งหน้าเค้กดังนี้- ตักแยมใส นำมากรองแบ่งใส่ถ้วยผสมสีต่างๆตามชอบ- วาดลวดลายบนหน้าเค้กที่ปาดด้วยครีม- ใช้ครีมเดินเส้นตามลวยลายที่วาดไว้เพื่อป้องกันไม่ให้แยมแต่ละสีไหลมารวมกัน- เทแยมใส่กรวยกระดาษ นำไปหยอดตามช่องต่างๆที่กำหนด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633099" y="-333811"/>
            <a:ext cx="8222867" cy="10947672"/>
            <a:chOff x="0" y="0"/>
            <a:chExt cx="3663950" cy="4878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16860" t="0" r="-1686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8235812" y="981075"/>
            <a:ext cx="9527899" cy="2090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3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การแต่งหน้าเค้กด้วยช็อกโกแลต การใช้ช็อกโกแลตสำเร็จรูป ซึ่งมีทั้งช็อกโกแลตสีน้ำตาล  ช็อกโกแลตนม ช็อกโกแลตสีดำ (ไม่นิยมนำมาราดบนหน้าเค้ก เนื่องจากมีรสขมมากกว่าช็อกโกแลตชนิดอื่น 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35812" y="3232923"/>
            <a:ext cx="10052188" cy="4000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37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</a:rPr>
              <a:t>     </a:t>
            </a: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1. ช็อกโกแลต สามารถนำมาทำเป็นตัวตุ๊กตาหรือทำเป็นดอกไม้ เพื่อใช้ในการตกแต่งเค้กได้อย่างสวยงาม</a:t>
            </a:r>
          </a:p>
          <a:p>
            <a:pPr>
              <a:lnSpc>
                <a:spcPts val="3937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      2. ช็อกโกแลตครีมสำหรับปาดหน้าเค้ก สามารถ เตรียมขึ้นได้จากการนำช็อตโกแลตตุ๋นสำเร็จรูปมาผสมกับครีมเนยสด ที่ใช้สำหรับปาดหน้าเค้กอัตราส่วนแล้วแต่ความต้องการความเข้มข้นของสีว่าต้องการเท่าไรจากนั้นสามารถนำไปปาดหน้าเค้กได้เลย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41428" y="7439341"/>
            <a:ext cx="9640957" cy="2102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4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3. ช็อกโกแลตขูดเป็นแท่ง  โดยการนำช็อตโกแลตแท่งที่ยังไม่ได้ตุ๋นมาขูดด้วยมีดให้มีลักษณะเป็นแท่งม้วนกลม คล้ายม้วนบุหรี่ หรือขูดเป็นเกล็ดๆ แล้วนำไปตกแต่งหน้าเค้ก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562089" y="-330336"/>
            <a:ext cx="8222867" cy="10947672"/>
            <a:chOff x="0" y="0"/>
            <a:chExt cx="3663950" cy="4878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33210" t="0" r="-8290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546652" y="962025"/>
            <a:ext cx="9640957" cy="384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4. วิธีการราดหน้าเค้กด้วยช็อกโกแลต- ปาดหน้าเค้กด้วยครีมให้เรียบ นำไปแช่ให้เย็นจัด นำมาวางบนตระแกรง- นำช็อกโกแลตที่ตุ๋นแล้วราดด้านบนเค้กในปริมาณที่มากพอ- ในขณะที่ราดหน้าเค้กเขย่าตระแกรงเบาๆ จนช็อกโกแลตไหลทั่วหน้าเค้ก- เมื่อช็อกโกแลตเริ่มอยู่ตัว ใช้สปาตูลาร์แซะดานล่างเค้กให้หลุดออกจากตระแกรง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9412" y="5076825"/>
            <a:ext cx="10015437" cy="491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9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5. การหล่อช็อกโกแลตเป็นรูปต่างๆ- ใบไม้ เลือกใบไม้ที่มีลายเส้นคมชัดเช่นใบกุหลาบ    ใช้พู่กันจุ่มช๊อตโกแลตตุ๋นทาให้ทั่วใบไม้โดยทาด้านที่เป็นลายใบให้ชัดเจน ปล่อยจนช็อกโกแลตแห้งสนิท จึงดึงใบไม้ออกจากช็อกโกแลต แล้วนำไปแต่งหน้าเค้ก- พิมพ์ต่างๆ เตรียมพิมพ์ได้โดยการล้างให้สะอาดแล้วเช็ดให้แห้ง เทช็อกโกแลตตุ๋นจนเต็มพิมพ์      นำไปแช่ตู้เย็นจนช็อกโกแลตแห้งเริ่มล่อนออกจากพิมพ์ จึงแกะออกจากพิมพ์ นำไปแช่ตู้เย็นเก็บไว้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633099" y="-333811"/>
            <a:ext cx="8222867" cy="10947672"/>
            <a:chOff x="0" y="0"/>
            <a:chExt cx="3663950" cy="4878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104547" t="0" r="-32793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166491" y="487718"/>
            <a:ext cx="6072089" cy="540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3800" spc="76">
                <a:solidFill>
                  <a:srgbClr val="000000"/>
                </a:solidFill>
                <a:cs typeface="Mali Bold"/>
              </a:rPr>
              <a:t>การแต่งหน้าเค้กด้วยไอซิ่ง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68590" y="1274298"/>
            <a:ext cx="10046688" cy="3869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1. ร่อนน้ำตาลไอซิ่งที่จะใช้ในตำรับก่อนลงมือผสมตามวิธีการในตำรับ การร่อนเพื่อช่วยแยกน้ำตาลให้แตกตัวเป็นผงละเอียด ช่วยป้องกันการอุดตันที่หัวบีบ</a:t>
            </a:r>
          </a:p>
          <a:p>
            <a:pPr algn="ctr">
              <a:lnSpc>
                <a:spcPts val="4371"/>
              </a:lnSpc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2. ไอซิ่ง   ที่ผสมเสร็จแล้วควรจะมีความหนืดพอเหมาะที่จะใช้ตกแต่ง คือเมื่อแต่งแล้วลวดลายที่ตกแต่งจะทรงรูปได้คมชัดที่สุด หากยังไม่ได้ที่ให้ปรับเสียใหม่ โดยการเติมน้ำตาลหรือน้ำเพิ่ม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68590" y="5162550"/>
            <a:ext cx="10046688" cy="1319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3. การผสมสีแต่ละสีควรผสมครั้งเดียวให้พอใช้ตลอด  ในการแต่งเค้กแต่ละชิ้นสีไม่ควรให้เข้มมาก   เพราะเมื่อไอซิ่งแห้งแล้วสีจะเข้มขึ้น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68590" y="6500894"/>
            <a:ext cx="10046688" cy="88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4. ครีมที่ยังเหลืออยู่ในชามผสมควรใช้ผ้าขาวบางชุบน้ำบิดหมาดๆ คลุมปากชามไว้เพื่อป้องกันไม่ให้ผิวหน้าแห้ง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68590" y="7406247"/>
            <a:ext cx="10502238" cy="2618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0"/>
              </a:lnSpc>
              <a:spcBef>
                <a:spcPct val="0"/>
              </a:spcBef>
            </a:pPr>
            <a:r>
              <a:rPr lang="en-US" sz="3100" spc="62">
                <a:solidFill>
                  <a:srgbClr val="000000"/>
                </a:solidFill>
                <a:latin typeface="Mali"/>
                <a:cs typeface="Mali"/>
              </a:rPr>
              <a:t>5. การบรรจุครีมลงในกรวยสำหรับแต่ง ให้บรรจุให้เต็มถึงปลายกรวยอย่าให้มีโพรงอากาศแทรกอยู่ภายใน และเมื่อพับปิดปากกรวยแล้ว     ควรบีบครีมให้ดันออกจากช่องตรงปลายหัวบีบเล็กน้อย     เพื่อเป็นการดันฟองอากาศจากกรวย เมื่อแต่งลวดลาย เส้นจะสม่ำเสมอไม่ขาดเป็นช่วงๆ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DAExGZsyQmM</dc:identifier>
  <dcterms:modified xsi:type="dcterms:W3CDTF">2011-08-01T06:04:30Z</dcterms:modified>
  <cp:revision>1</cp:revision>
  <dc:title>เค้กและการแต่งหน้าเค้ก</dc:title>
</cp:coreProperties>
</file>