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12192000" cy="6858000"/>
  <p:notesSz cx="6858000" cy="9144000"/>
  <p:embeddedFontLst>
    <p:embeddedFont>
      <p:font typeface="Angsana New" panose="02020603050405020304" pitchFamily="18" charset="-34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UPCxB" panose="02000000000000000000" pitchFamily="2" charset="-34"/>
      <p:regular r:id="rId34"/>
      <p:bold r:id="rId35"/>
      <p:italic r:id="rId36"/>
      <p:boldItalic r:id="rId37"/>
    </p:embeddedFont>
    <p:embeddedFont>
      <p:font typeface="Arabic Typesetting" panose="03020402040406030203" pitchFamily="66" charset="-78"/>
      <p:regular r:id="rId38"/>
    </p:embeddedFont>
    <p:embeddedFont>
      <p:font typeface="Cordia New" panose="020B0304020202020204" pitchFamily="34" charset="-34"/>
      <p:regular r:id="rId39"/>
      <p:bold r:id="rId40"/>
      <p:italic r:id="rId41"/>
      <p:boldItalic r:id="rId42"/>
    </p:embeddedFont>
    <p:embeddedFont>
      <p:font typeface="Browallia New" panose="020B0604020202020204" pitchFamily="34" charset="-34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UPCxA" panose="02000000000000000000" pitchFamily="2" charset="-34"/>
      <p:regular r:id="rId49"/>
      <p:bold r:id="rId50"/>
      <p:italic r:id="rId51"/>
      <p:boldItalic r:id="rId52"/>
    </p:embeddedFont>
    <p:embeddedFont>
      <p:font typeface="IrisUPC" panose="020B0604020202020204" pitchFamily="34" charset="-34"/>
      <p:regular r:id="rId53"/>
      <p:bold r:id="rId54"/>
      <p:italic r:id="rId55"/>
      <p:boldItalic r:id="rId56"/>
    </p:embeddedFont>
    <p:embeddedFont>
      <p:font typeface="Malgun Gothic" panose="020B0503020000020004" pitchFamily="34" charset="-127"/>
      <p:regular r:id="rId57"/>
      <p:bold r:id="rId58"/>
    </p:embeddedFont>
    <p:embeddedFont>
      <p:font typeface="Arial Black" panose="020B0A04020102090204" pitchFamily="34" charset="0"/>
      <p:bold r:id="rId59"/>
      <p: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F7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3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font" Target="fonts/font31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font" Target="fonts/font34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font" Target="fonts/font32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font" Target="fonts/font35.fntdata"/><Relationship Id="rId20" Type="http://schemas.openxmlformats.org/officeDocument/2006/relationships/slide" Target="slides/slide18.xml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font" Target="fonts/font33.fntdata"/><Relationship Id="rId10" Type="http://schemas.openxmlformats.org/officeDocument/2006/relationships/slide" Target="slides/slide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60" Type="http://schemas.openxmlformats.org/officeDocument/2006/relationships/font" Target="fonts/font36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839FA-DB17-4FF6-AEA0-66808F81F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E79EDA-5463-4B9B-B8B2-189824ECC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F1BA86-9A26-4742-AB59-3456582A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9BE1-9171-4EA4-94EA-4CD3F36E731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23/03/66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3CD1B4-6317-46F8-9037-9F187820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A21115-8AA9-423D-8995-7FEE956B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8F6-9286-4A3F-9CE8-3230A6E998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8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261AA-2C48-410B-8D14-F3EDA1C8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AA73F8-DA09-4413-BCC0-3CCF51D65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58762E-673D-41B6-AC88-FFA6A067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9BE1-9171-4EA4-94EA-4CD3F36E731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23/03/66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433763-5D31-4930-BC92-BA8D5D2A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365D50-2E34-40BE-AA11-CE66BF12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8F6-9286-4A3F-9CE8-3230A6E998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8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047433-D95F-4700-8223-17BA80FC5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4A38B9-7ACA-4494-8537-19F4D6B8C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D23AE9-3CC5-4DF2-AAC7-637A3B44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9BE1-9171-4EA4-94EA-4CD3F36E731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23/03/66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B918EA-9BCD-4EF4-87FF-0E56D0AA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694A56-CA8C-41B0-A25E-8D891D22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8F6-9286-4A3F-9CE8-3230A6E998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87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6681-6E01-492C-9238-6E3825D43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442E-8CF6-4F44-A900-A67000FC6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5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6681-6E01-492C-9238-6E3825D43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442E-8CF6-4F44-A900-A67000FC6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17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6681-6E01-492C-9238-6E3825D43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442E-8CF6-4F44-A900-A67000FC6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1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6681-6E01-492C-9238-6E3825D43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442E-8CF6-4F44-A900-A67000FC6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8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6681-6E01-492C-9238-6E3825D43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442E-8CF6-4F44-A900-A67000FC6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91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6681-6E01-492C-9238-6E3825D43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442E-8CF6-4F44-A900-A67000FC6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6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6681-6E01-492C-9238-6E3825D43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442E-8CF6-4F44-A900-A67000FC6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64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6681-6E01-492C-9238-6E3825D43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442E-8CF6-4F44-A900-A67000FC6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5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0BF08-12DC-4DFF-8C2A-83D728C2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95D5A-64F7-428A-B4B0-05C291935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755789-774E-49F1-B25F-11EF0E2C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9BE1-9171-4EA4-94EA-4CD3F36E731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23/03/66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0CAC2A-FED4-4E9C-B016-C5BE9238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A8148-F342-45EB-8A3C-61E38DBE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8F6-9286-4A3F-9CE8-3230A6E998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28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6681-6E01-492C-9238-6E3825D43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442E-8CF6-4F44-A900-A67000FC6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97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6681-6E01-492C-9238-6E3825D43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442E-8CF6-4F44-A900-A67000FC6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70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6681-6E01-492C-9238-6E3825D43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442E-8CF6-4F44-A900-A67000FC6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7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AFA82-EABC-487D-B0D3-54A8C0A0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568407-8180-4F9E-B053-FE2054AC6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5D78B4-FE2B-4413-A7E1-0B00C2CB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9BE1-9171-4EA4-94EA-4CD3F36E731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23/03/66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C0964C-412A-4888-A8CE-63663C86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94DAD3-D5E9-498E-92D4-9A034FDB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8F6-9286-4A3F-9CE8-3230A6E998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1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01487-4183-4B89-B6EC-14F690B8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E817C0-C058-4C6B-BDD4-A75F93BF4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FDB30E-A991-4E69-AE84-C98EF4E47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FB618D-4F3C-4ADE-845B-DC073827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9BE1-9171-4EA4-94EA-4CD3F36E731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23/03/66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4BE9A4-456E-4BA6-B33B-173B92B0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1DA3CB-A2B6-4456-8C51-9FB9F512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8F6-9286-4A3F-9CE8-3230A6E998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2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A35043-E9AD-4103-B552-B71774742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D8A257-AADC-4CFF-81F1-A4718950D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2CFF5A-8F24-4FE1-9B7E-B90B2623F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F9CDC7-DD04-43C6-A9F3-721015E9D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2C561B5-E46A-4868-8BDF-C2BC99E6F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C9193B-3336-4167-9797-57603221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9BE1-9171-4EA4-94EA-4CD3F36E731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23/03/66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B1655A-A257-4F14-8791-E4862950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21C10E2-A0F2-456E-8A6A-CDC7668F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8F6-9286-4A3F-9CE8-3230A6E998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0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8A5EE-D1F0-4595-BFF4-71745E07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2688AF-E874-40FF-B79F-6B69D8EB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9BE1-9171-4EA4-94EA-4CD3F36E731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23/03/66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C6FB27-5B79-491C-90AA-1241303E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F72917-03D1-46D0-878A-181BE9BB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8F6-9286-4A3F-9CE8-3230A6E998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0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F02D498-0EC1-4EDD-BB79-0FE255F6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9BE1-9171-4EA4-94EA-4CD3F36E731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23/03/66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2B63CD-CA2E-4696-ABD8-79A82F76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C88AF7-BFEF-4EB9-8871-919F90C8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8F6-9286-4A3F-9CE8-3230A6E998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3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72759-90DC-40D4-BC4E-CDF64E81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6B63D6-9DB2-44D2-B227-8393BCF0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733DC8-5557-4EAD-9B44-8CF060467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20DE0F-20C4-4FE7-A5F9-6C2FBF97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9BE1-9171-4EA4-94EA-4CD3F36E731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23/03/66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146A33-1FAC-4429-9B73-BB0238E9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6803D-E10E-493A-9577-6E9791B8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8F6-9286-4A3F-9CE8-3230A6E998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6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E6B1C-0F11-4008-BD20-5561045B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40FF90-B174-4BEE-AEEB-031F0224E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F272E2-BAD0-492A-80CA-F69DEBA7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4E28E2-1EAE-4478-A053-B416B18E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9BE1-9171-4EA4-94EA-4CD3F36E731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23/03/66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152F2B-74DC-4D7B-AC0B-4DDFC804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5E5D28-8F64-46F0-A142-4D73F677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8F6-9286-4A3F-9CE8-3230A6E998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16B38B8-E3C3-4B78-8F56-9CFFB479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FAD78E-2803-4557-9000-EA1EEB510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512E7D-64A0-4448-BBAF-21D6A4FDB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39BE1-9171-4EA4-94EA-4CD3F36E731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23/03/66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D6F9CD-7FC6-4D23-8AC8-932122154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3D5F4C-4A69-48D3-ACA9-A51531EA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1E8F6-9286-4A3F-9CE8-3230A6E998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5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6681-6E01-492C-9238-6E3825D43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442E-8CF6-4F44-A900-A67000FC6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878B5A75-1589-4FA6-BE8A-E982B8AF8FDD}"/>
              </a:ext>
            </a:extLst>
          </p:cNvPr>
          <p:cNvGrpSpPr/>
          <p:nvPr/>
        </p:nvGrpSpPr>
        <p:grpSpPr>
          <a:xfrm>
            <a:off x="759354" y="768434"/>
            <a:ext cx="10673291" cy="5321132"/>
            <a:chOff x="0" y="0"/>
            <a:chExt cx="126402652" cy="67470777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6DFBA1B5-6925-472A-9A62-AB58F5DF2B22}"/>
                </a:ext>
              </a:extLst>
            </p:cNvPr>
            <p:cNvSpPr/>
            <p:nvPr/>
          </p:nvSpPr>
          <p:spPr>
            <a:xfrm>
              <a:off x="72390" y="72390"/>
              <a:ext cx="126257871" cy="67325995"/>
            </a:xfrm>
            <a:custGeom>
              <a:avLst/>
              <a:gdLst/>
              <a:ahLst/>
              <a:cxnLst/>
              <a:rect l="l" t="t" r="r" b="b"/>
              <a:pathLst>
                <a:path w="126257871" h="67325995">
                  <a:moveTo>
                    <a:pt x="0" y="0"/>
                  </a:moveTo>
                  <a:lnTo>
                    <a:pt x="126257871" y="0"/>
                  </a:lnTo>
                  <a:lnTo>
                    <a:pt x="126257871" y="67325995"/>
                  </a:lnTo>
                  <a:lnTo>
                    <a:pt x="0" y="67325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ED"/>
            </a:solidFill>
          </p:spPr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AEAF57BC-BAD7-408A-A4FE-C3ED0AE2CB2C}"/>
                </a:ext>
              </a:extLst>
            </p:cNvPr>
            <p:cNvSpPr/>
            <p:nvPr/>
          </p:nvSpPr>
          <p:spPr>
            <a:xfrm>
              <a:off x="0" y="0"/>
              <a:ext cx="126402654" cy="67470778"/>
            </a:xfrm>
            <a:custGeom>
              <a:avLst/>
              <a:gdLst/>
              <a:ahLst/>
              <a:cxnLst/>
              <a:rect l="l" t="t" r="r" b="b"/>
              <a:pathLst>
                <a:path w="126402654" h="67470778">
                  <a:moveTo>
                    <a:pt x="126257869" y="67325999"/>
                  </a:moveTo>
                  <a:lnTo>
                    <a:pt x="126402654" y="67325999"/>
                  </a:lnTo>
                  <a:lnTo>
                    <a:pt x="126402654" y="67470778"/>
                  </a:lnTo>
                  <a:lnTo>
                    <a:pt x="126257869" y="67470778"/>
                  </a:lnTo>
                  <a:lnTo>
                    <a:pt x="126257869" y="673259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7325999"/>
                  </a:lnTo>
                  <a:lnTo>
                    <a:pt x="0" y="67325999"/>
                  </a:lnTo>
                  <a:lnTo>
                    <a:pt x="0" y="144780"/>
                  </a:lnTo>
                  <a:close/>
                  <a:moveTo>
                    <a:pt x="0" y="67325999"/>
                  </a:moveTo>
                  <a:lnTo>
                    <a:pt x="144780" y="67325999"/>
                  </a:lnTo>
                  <a:lnTo>
                    <a:pt x="144780" y="67470778"/>
                  </a:lnTo>
                  <a:lnTo>
                    <a:pt x="0" y="67470778"/>
                  </a:lnTo>
                  <a:lnTo>
                    <a:pt x="0" y="67325999"/>
                  </a:lnTo>
                  <a:close/>
                  <a:moveTo>
                    <a:pt x="126257869" y="144780"/>
                  </a:moveTo>
                  <a:lnTo>
                    <a:pt x="126402654" y="144780"/>
                  </a:lnTo>
                  <a:lnTo>
                    <a:pt x="126402654" y="67325999"/>
                  </a:lnTo>
                  <a:lnTo>
                    <a:pt x="126257869" y="67325999"/>
                  </a:lnTo>
                  <a:lnTo>
                    <a:pt x="126257869" y="144780"/>
                  </a:lnTo>
                  <a:close/>
                  <a:moveTo>
                    <a:pt x="144780" y="67325999"/>
                  </a:moveTo>
                  <a:lnTo>
                    <a:pt x="126257869" y="67325999"/>
                  </a:lnTo>
                  <a:lnTo>
                    <a:pt x="126257869" y="67470778"/>
                  </a:lnTo>
                  <a:lnTo>
                    <a:pt x="144780" y="67470778"/>
                  </a:lnTo>
                  <a:lnTo>
                    <a:pt x="144780" y="67325999"/>
                  </a:lnTo>
                  <a:close/>
                  <a:moveTo>
                    <a:pt x="126257869" y="0"/>
                  </a:moveTo>
                  <a:lnTo>
                    <a:pt x="126402654" y="0"/>
                  </a:lnTo>
                  <a:lnTo>
                    <a:pt x="126402654" y="144780"/>
                  </a:lnTo>
                  <a:lnTo>
                    <a:pt x="126257869" y="144780"/>
                  </a:lnTo>
                  <a:lnTo>
                    <a:pt x="12625786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6257869" y="0"/>
                  </a:lnTo>
                  <a:lnTo>
                    <a:pt x="12625786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AutoShape 13">
            <a:extLst>
              <a:ext uri="{FF2B5EF4-FFF2-40B4-BE49-F238E27FC236}">
                <a16:creationId xmlns:a16="http://schemas.microsoft.com/office/drawing/2014/main" xmlns="" id="{E55EA87B-58E0-4606-A9CB-0108C28690E1}"/>
              </a:ext>
            </a:extLst>
          </p:cNvPr>
          <p:cNvSpPr/>
          <p:nvPr/>
        </p:nvSpPr>
        <p:spPr>
          <a:xfrm rot="4836" flipV="1">
            <a:off x="777698" y="1736118"/>
            <a:ext cx="10661055" cy="14997"/>
          </a:xfrm>
          <a:prstGeom prst="line">
            <a:avLst/>
          </a:prstGeom>
          <a:ln w="28575" cap="flat">
            <a:solidFill>
              <a:srgbClr val="D6DFC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B394DB-188D-4984-82EB-56C75E0A7C20}"/>
              </a:ext>
            </a:extLst>
          </p:cNvPr>
          <p:cNvSpPr txBox="1"/>
          <p:nvPr/>
        </p:nvSpPr>
        <p:spPr>
          <a:xfrm>
            <a:off x="2640496" y="2501067"/>
            <a:ext cx="69048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8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หน่วยที่ 1</a:t>
            </a:r>
          </a:p>
          <a:p>
            <a:pPr algn="ctr"/>
            <a:r>
              <a:rPr lang="th-TH" sz="8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เครื่องมือเขียนแบบ</a:t>
            </a:r>
            <a:endParaRPr lang="en-US" sz="80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7043F03-106A-4C99-9E41-B89B2B1F139A}"/>
              </a:ext>
            </a:extLst>
          </p:cNvPr>
          <p:cNvSpPr/>
          <p:nvPr/>
        </p:nvSpPr>
        <p:spPr>
          <a:xfrm>
            <a:off x="9776792" y="973014"/>
            <a:ext cx="176100" cy="164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F49F4F5-3C11-48AF-9208-82FD9FE2D04F}"/>
              </a:ext>
            </a:extLst>
          </p:cNvPr>
          <p:cNvSpPr/>
          <p:nvPr/>
        </p:nvSpPr>
        <p:spPr>
          <a:xfrm>
            <a:off x="10163655" y="973014"/>
            <a:ext cx="176100" cy="164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7BC342E-5652-4411-8B05-12C6EC8B09BE}"/>
              </a:ext>
            </a:extLst>
          </p:cNvPr>
          <p:cNvSpPr/>
          <p:nvPr/>
        </p:nvSpPr>
        <p:spPr>
          <a:xfrm>
            <a:off x="10550518" y="973014"/>
            <a:ext cx="176100" cy="164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8692C75-C7E4-44C2-9CAE-1D68703C560F}"/>
              </a:ext>
            </a:extLst>
          </p:cNvPr>
          <p:cNvSpPr/>
          <p:nvPr/>
        </p:nvSpPr>
        <p:spPr>
          <a:xfrm>
            <a:off x="10937381" y="973014"/>
            <a:ext cx="176100" cy="164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A940678-E420-473C-A217-3587C151F6B8}"/>
              </a:ext>
            </a:extLst>
          </p:cNvPr>
          <p:cNvSpPr/>
          <p:nvPr/>
        </p:nvSpPr>
        <p:spPr>
          <a:xfrm>
            <a:off x="759354" y="768434"/>
            <a:ext cx="10667179" cy="5309714"/>
          </a:xfrm>
          <a:prstGeom prst="rect">
            <a:avLst/>
          </a:prstGeom>
          <a:noFill/>
          <a:ln w="28575">
            <a:solidFill>
              <a:srgbClr val="D6D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B14D9B68-759B-4B1C-B299-DAB8DB649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94748" y="4126758"/>
            <a:ext cx="1464248" cy="1945257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81FDA5DF-7190-4E9C-AB16-E596257218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78122">
            <a:off x="9580310" y="4344492"/>
            <a:ext cx="1693401" cy="17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2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D3064F1-D302-4BCF-8FB7-7885C5843623}"/>
              </a:ext>
            </a:extLst>
          </p:cNvPr>
          <p:cNvSpPr/>
          <p:nvPr/>
        </p:nvSpPr>
        <p:spPr>
          <a:xfrm>
            <a:off x="6096000" y="1383426"/>
            <a:ext cx="5895703" cy="1921477"/>
          </a:xfrm>
          <a:prstGeom prst="roundRect">
            <a:avLst/>
          </a:prstGeom>
          <a:solidFill>
            <a:srgbClr val="FFF5ED"/>
          </a:solidFill>
          <a:ln w="28575">
            <a:solidFill>
              <a:srgbClr val="B9B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0A432C-2F05-47CE-B055-DF02A3F8D1B2}"/>
              </a:ext>
            </a:extLst>
          </p:cNvPr>
          <p:cNvSpPr txBox="1"/>
          <p:nvPr/>
        </p:nvSpPr>
        <p:spPr>
          <a:xfrm>
            <a:off x="6329434" y="1507861"/>
            <a:ext cx="55069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วงเวียนเขียนวงกลมเล็ก </a:t>
            </a:r>
            <a:r>
              <a:rPr lang="en-US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(Bow Compass)</a:t>
            </a:r>
            <a:endParaRPr lang="th-TH" sz="28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2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งเวียนเขียนวงกลมเล็กเป็นวงเวียนที่ใช้แรงสปริงในการกางขาวงเวียนและมีสกรูปรับระยะอยู่ตรงกลางหรือด้านนอกของวงเวียน </a:t>
            </a:r>
            <a:endParaRPr lang="en-US" sz="24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2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ดังรูปที่ 1.9 </a:t>
            </a:r>
            <a:endParaRPr lang="th-TH" sz="20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AD380A9-867D-404B-93F2-D41A9328592C}"/>
              </a:ext>
            </a:extLst>
          </p:cNvPr>
          <p:cNvSpPr/>
          <p:nvPr/>
        </p:nvSpPr>
        <p:spPr>
          <a:xfrm>
            <a:off x="6197324" y="1611157"/>
            <a:ext cx="310176" cy="293378"/>
          </a:xfrm>
          <a:prstGeom prst="ellipse">
            <a:avLst/>
          </a:prstGeom>
          <a:solidFill>
            <a:srgbClr val="C84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prstClr val="white"/>
                </a:solidFill>
                <a:cs typeface="Angsana New" panose="02020603050405020304" pitchFamily="18" charset="-34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517ABBC-9C2C-4C5A-B32B-9E31C80CEC84}"/>
              </a:ext>
            </a:extLst>
          </p:cNvPr>
          <p:cNvGrpSpPr/>
          <p:nvPr/>
        </p:nvGrpSpPr>
        <p:grpSpPr>
          <a:xfrm>
            <a:off x="5501475" y="3809190"/>
            <a:ext cx="5828984" cy="2448445"/>
            <a:chOff x="2792814" y="3627974"/>
            <a:chExt cx="6267831" cy="2694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CD04C58-0188-4BE9-B903-116F3D40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2814" y="3627974"/>
              <a:ext cx="6267831" cy="207005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2C36338-1640-495B-BB32-FDA2F4BBAC4A}"/>
                </a:ext>
              </a:extLst>
            </p:cNvPr>
            <p:cNvSpPr txBox="1"/>
            <p:nvPr/>
          </p:nvSpPr>
          <p:spPr>
            <a:xfrm>
              <a:off x="4256939" y="5751330"/>
              <a:ext cx="3765032" cy="5711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1.9 </a:t>
              </a:r>
              <a:r>
                <a:rPr lang="th-TH" sz="2800" dirty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วงเวียนเขียนวงกลมเล็ก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86BCB8-6A03-4BBF-BDAC-6708E119AD6D}"/>
              </a:ext>
            </a:extLst>
          </p:cNvPr>
          <p:cNvGrpSpPr/>
          <p:nvPr/>
        </p:nvGrpSpPr>
        <p:grpSpPr>
          <a:xfrm>
            <a:off x="0" y="0"/>
            <a:ext cx="12192000" cy="840509"/>
            <a:chOff x="0" y="0"/>
            <a:chExt cx="12192000" cy="84050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56CF33A-1DC7-48DE-A080-5D4E90CAC549}"/>
                </a:ext>
              </a:extLst>
            </p:cNvPr>
            <p:cNvSpPr/>
            <p:nvPr/>
          </p:nvSpPr>
          <p:spPr>
            <a:xfrm>
              <a:off x="0" y="0"/>
              <a:ext cx="12192000" cy="840509"/>
            </a:xfrm>
            <a:prstGeom prst="rect">
              <a:avLst/>
            </a:prstGeom>
            <a:solidFill>
              <a:srgbClr val="D6D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367247A6-6B80-4A3C-976B-34C00159DC18}"/>
                </a:ext>
              </a:extLst>
            </p:cNvPr>
            <p:cNvCxnSpPr>
              <a:cxnSpLocks/>
            </p:cNvCxnSpPr>
            <p:nvPr/>
          </p:nvCxnSpPr>
          <p:spPr>
            <a:xfrm>
              <a:off x="6574678" y="613985"/>
              <a:ext cx="5617322" cy="0"/>
            </a:xfrm>
            <a:prstGeom prst="line">
              <a:avLst/>
            </a:prstGeom>
            <a:ln w="28575">
              <a:solidFill>
                <a:srgbClr val="B9BB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AEFE132-BCF1-4808-A341-90039BB222DF}"/>
              </a:ext>
            </a:extLst>
          </p:cNvPr>
          <p:cNvGrpSpPr/>
          <p:nvPr/>
        </p:nvGrpSpPr>
        <p:grpSpPr>
          <a:xfrm>
            <a:off x="720730" y="1258204"/>
            <a:ext cx="4342976" cy="3723283"/>
            <a:chOff x="572699" y="1413479"/>
            <a:chExt cx="4342976" cy="37232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D069CB09-FE50-45BB-A2E4-30162C8D681A}"/>
                </a:ext>
              </a:extLst>
            </p:cNvPr>
            <p:cNvSpPr/>
            <p:nvPr/>
          </p:nvSpPr>
          <p:spPr>
            <a:xfrm>
              <a:off x="572699" y="1451941"/>
              <a:ext cx="4342019" cy="3684821"/>
            </a:xfrm>
            <a:prstGeom prst="rect">
              <a:avLst/>
            </a:prstGeom>
            <a:solidFill>
              <a:srgbClr val="FFF5ED"/>
            </a:solidFill>
            <a:ln w="28575">
              <a:solidFill>
                <a:srgbClr val="B9B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DA7D7B8-A8EF-428C-8029-A9EE4F2F5A3F}"/>
                </a:ext>
              </a:extLst>
            </p:cNvPr>
            <p:cNvSpPr txBox="1"/>
            <p:nvPr/>
          </p:nvSpPr>
          <p:spPr>
            <a:xfrm>
              <a:off x="599655" y="1966913"/>
              <a:ext cx="4288105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2000" b="1" dirty="0">
                  <a:solidFill>
                    <a:srgbClr val="000000"/>
                  </a:solidFill>
                  <a:latin typeface="IrisUPC" panose="020B0604020202020204" pitchFamily="34" charset="-34"/>
                  <a:cs typeface="Angsana New" panose="02020603050405020304" pitchFamily="18" charset="-34"/>
                </a:rPr>
                <a:t>     </a:t>
              </a:r>
              <a:r>
                <a:rPr lang="th-TH" sz="24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วงเวียนเป็นอุปกรณ์สำหรับเขียนวงกลมและส่วนโค้ง การใช้วงเวียนสำหรับเขียนแบบควรเลือกใช้ดินสอที่มีไส้อ่อนกว่าไส้ดินสอที่เขียนด้วยมือ เนื่องจากการเขียนวงกลมและส่วนโค้งด้วยวงเวียนไม่สามารถออกแรงกดได้เท่ากับการกดบนดินสอ ส่วนการเลือกใช้วงเวียนควรพิจารณาขนาดรัศมีหรือขนาดเส้นผ่าศูนย์กลางวงกลมและส่วนโค้ง ซึ่งมีให้เลือกใช้ดังนี้</a:t>
              </a:r>
              <a:r>
                <a:rPr lang="th-TH" sz="2400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 </a:t>
              </a:r>
              <a:endParaRPr lang="th-TH" sz="3200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0BE726F-608F-4DBF-92CC-0A336309C9D1}"/>
                </a:ext>
              </a:extLst>
            </p:cNvPr>
            <p:cNvCxnSpPr>
              <a:cxnSpLocks/>
            </p:cNvCxnSpPr>
            <p:nvPr/>
          </p:nvCxnSpPr>
          <p:spPr>
            <a:xfrm>
              <a:off x="573656" y="1946807"/>
              <a:ext cx="4342019" cy="0"/>
            </a:xfrm>
            <a:prstGeom prst="line">
              <a:avLst/>
            </a:prstGeom>
            <a:ln w="28575">
              <a:solidFill>
                <a:srgbClr val="B9BB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3065CCA9-D748-4783-962F-63E8E0414FEB}"/>
                </a:ext>
              </a:extLst>
            </p:cNvPr>
            <p:cNvSpPr/>
            <p:nvPr/>
          </p:nvSpPr>
          <p:spPr>
            <a:xfrm>
              <a:off x="4039420" y="1616779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AB8552AC-E899-4F77-BC08-893B28571C1A}"/>
                </a:ext>
              </a:extLst>
            </p:cNvPr>
            <p:cNvSpPr/>
            <p:nvPr/>
          </p:nvSpPr>
          <p:spPr>
            <a:xfrm>
              <a:off x="4552408" y="1616777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F47077DD-103E-48AA-B87D-FE8DEF5AC3D7}"/>
                </a:ext>
              </a:extLst>
            </p:cNvPr>
            <p:cNvSpPr/>
            <p:nvPr/>
          </p:nvSpPr>
          <p:spPr>
            <a:xfrm>
              <a:off x="4210416" y="1616779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5F99B74-7149-4C7D-B84B-935E3A5E39DD}"/>
                </a:ext>
              </a:extLst>
            </p:cNvPr>
            <p:cNvSpPr/>
            <p:nvPr/>
          </p:nvSpPr>
          <p:spPr>
            <a:xfrm>
              <a:off x="4381412" y="1616778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B3E8218-58BA-46D4-AAF5-500E7484C080}"/>
                </a:ext>
              </a:extLst>
            </p:cNvPr>
            <p:cNvSpPr txBox="1"/>
            <p:nvPr/>
          </p:nvSpPr>
          <p:spPr>
            <a:xfrm>
              <a:off x="629259" y="1413479"/>
              <a:ext cx="33384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600" b="1" dirty="0">
                  <a:solidFill>
                    <a:srgbClr val="002060"/>
                  </a:solidFill>
                  <a:latin typeface="IrisUPC" panose="020B0604020202020204" pitchFamily="34" charset="-34"/>
                  <a:cs typeface="Angsana New" panose="02020603050405020304" pitchFamily="18" charset="-34"/>
                </a:rPr>
                <a:t>วงเวียน </a:t>
              </a:r>
              <a:r>
                <a:rPr lang="th-TH" sz="3600" b="1" dirty="0">
                  <a:solidFill>
                    <a:srgbClr val="002060"/>
                  </a:solidFill>
                  <a:latin typeface="Browallia New" panose="020B0604020202020204" pitchFamily="34" charset="-34"/>
                  <a:cs typeface="Angsana New" panose="02020603050405020304" pitchFamily="18" charset="-34"/>
                </a:rPr>
                <a:t>(</a:t>
              </a:r>
              <a:r>
                <a:rPr lang="en-US" sz="3600" b="1" dirty="0">
                  <a:solidFill>
                    <a:srgbClr val="002060"/>
                  </a:solidFill>
                  <a:latin typeface="Angsana New" panose="02020603050405020304" pitchFamily="18" charset="-34"/>
                  <a:cs typeface="+mj-cs"/>
                </a:rPr>
                <a:t>Compasses</a:t>
              </a:r>
              <a:r>
                <a:rPr lang="en-US" sz="3600" b="1" dirty="0">
                  <a:solidFill>
                    <a:srgbClr val="002060"/>
                  </a:solidFill>
                  <a:latin typeface="Browallia New" panose="020B0604020202020204" pitchFamily="34" charset="-34"/>
                  <a:cs typeface="+mj-cs"/>
                </a:rPr>
                <a:t>)</a:t>
              </a:r>
              <a:endParaRPr lang="th-TH" sz="3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2D25661A-B0F1-4257-8DCC-CD690DEC5DD4}"/>
              </a:ext>
            </a:extLst>
          </p:cNvPr>
          <p:cNvSpPr/>
          <p:nvPr/>
        </p:nvSpPr>
        <p:spPr>
          <a:xfrm>
            <a:off x="5266999" y="2031187"/>
            <a:ext cx="652788" cy="405077"/>
          </a:xfrm>
          <a:prstGeom prst="rightArrow">
            <a:avLst/>
          </a:prstGeom>
          <a:solidFill>
            <a:srgbClr val="B9B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9357E9A-39B0-4F1A-9D21-3CCD37C8FA78}"/>
              </a:ext>
            </a:extLst>
          </p:cNvPr>
          <p:cNvSpPr txBox="1"/>
          <p:nvPr/>
        </p:nvSpPr>
        <p:spPr>
          <a:xfrm>
            <a:off x="142645" y="109698"/>
            <a:ext cx="80915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cs typeface="Angsana New" panose="02020603050405020304" pitchFamily="18" charset="-34"/>
              </a:rPr>
              <a:t>เครื่องมือและวิธีการใช้เครื่องมือเขียนแบบ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06129">
            <a:off x="-483250" y="4338644"/>
            <a:ext cx="2379920" cy="23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1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37FA3F-23C4-41F4-8196-280BFDB899DF}"/>
              </a:ext>
            </a:extLst>
          </p:cNvPr>
          <p:cNvGrpSpPr/>
          <p:nvPr/>
        </p:nvGrpSpPr>
        <p:grpSpPr>
          <a:xfrm>
            <a:off x="613870" y="4155907"/>
            <a:ext cx="5068473" cy="2584277"/>
            <a:chOff x="781853" y="2756671"/>
            <a:chExt cx="4569524" cy="22009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2306967-672E-4FD0-B4CF-C7098A1C0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853" y="2756671"/>
              <a:ext cx="4569524" cy="172093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180D8BA-E7C9-4488-8D49-70E7D7A083E4}"/>
                </a:ext>
              </a:extLst>
            </p:cNvPr>
            <p:cNvSpPr txBox="1"/>
            <p:nvPr/>
          </p:nvSpPr>
          <p:spPr>
            <a:xfrm>
              <a:off x="1334806" y="4564431"/>
              <a:ext cx="3463618" cy="3931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รูปที่ 1.10 </a:t>
              </a:r>
              <a:r>
                <a:rPr lang="th-TH" sz="24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ลักษณะของวงเวียนเขียนวงกลมโต</a:t>
              </a:r>
              <a:r>
                <a:rPr lang="th-TH" sz="2400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192D286-AF6F-4B00-A6A2-AD42DD6E3A56}"/>
              </a:ext>
            </a:extLst>
          </p:cNvPr>
          <p:cNvGrpSpPr/>
          <p:nvPr/>
        </p:nvGrpSpPr>
        <p:grpSpPr>
          <a:xfrm>
            <a:off x="6200437" y="4189267"/>
            <a:ext cx="5260063" cy="2550917"/>
            <a:chOff x="6138308" y="2853542"/>
            <a:chExt cx="5260063" cy="255091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4807509-F883-474B-91FE-38105BBD0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68" r="954"/>
            <a:stretch/>
          </p:blipFill>
          <p:spPr>
            <a:xfrm>
              <a:off x="6138308" y="2853542"/>
              <a:ext cx="5260063" cy="16524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507A56C-4678-4AF0-8D20-326C4874D8AB}"/>
                </a:ext>
              </a:extLst>
            </p:cNvPr>
            <p:cNvSpPr txBox="1"/>
            <p:nvPr/>
          </p:nvSpPr>
          <p:spPr>
            <a:xfrm>
              <a:off x="6617604" y="4573462"/>
              <a:ext cx="455427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รูปที่ 1.11 </a:t>
              </a:r>
              <a:r>
                <a:rPr lang="th-TH" sz="24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การเขียนวงกลมขนาดใหญ่ </a:t>
              </a:r>
            </a:p>
            <a:p>
              <a:pPr algn="ctr"/>
              <a:r>
                <a:rPr lang="th-TH" sz="24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โดยใช้ขาขยายของวงเวียนเขียนวงกลมโต</a:t>
              </a:r>
              <a:r>
                <a:rPr lang="th-TH" sz="2400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5FD8C9A-1124-4D8B-92F8-DCCE50360AF8}"/>
              </a:ext>
            </a:extLst>
          </p:cNvPr>
          <p:cNvGrpSpPr/>
          <p:nvPr/>
        </p:nvGrpSpPr>
        <p:grpSpPr>
          <a:xfrm>
            <a:off x="992777" y="1326625"/>
            <a:ext cx="10467723" cy="2330975"/>
            <a:chOff x="2726568" y="2151117"/>
            <a:chExt cx="8496384" cy="172093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57B03B59-0BB7-4F02-B4DD-62E67B3C069E}"/>
                </a:ext>
              </a:extLst>
            </p:cNvPr>
            <p:cNvGrpSpPr/>
            <p:nvPr/>
          </p:nvGrpSpPr>
          <p:grpSpPr>
            <a:xfrm>
              <a:off x="2726568" y="2151117"/>
              <a:ext cx="8496384" cy="1720931"/>
              <a:chOff x="5739543" y="1817418"/>
              <a:chExt cx="5434190" cy="1720931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33A9161D-BFB2-4510-B432-706E60577466}"/>
                  </a:ext>
                </a:extLst>
              </p:cNvPr>
              <p:cNvSpPr/>
              <p:nvPr/>
            </p:nvSpPr>
            <p:spPr>
              <a:xfrm>
                <a:off x="5739543" y="1817418"/>
                <a:ext cx="5434190" cy="1720931"/>
              </a:xfrm>
              <a:prstGeom prst="roundRect">
                <a:avLst/>
              </a:prstGeom>
              <a:solidFill>
                <a:srgbClr val="FFF5ED"/>
              </a:solidFill>
              <a:ln w="28575">
                <a:solidFill>
                  <a:srgbClr val="B9B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937B6BA-E4BB-4776-8621-CECD9096A774}"/>
                  </a:ext>
                </a:extLst>
              </p:cNvPr>
              <p:cNvSpPr txBox="1"/>
              <p:nvPr/>
            </p:nvSpPr>
            <p:spPr>
              <a:xfrm>
                <a:off x="5952252" y="1879586"/>
                <a:ext cx="5008770" cy="1658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thaiDist"/>
                <a:r>
                  <a:rPr lang="th-TH" sz="2400" b="1" dirty="0">
                    <a:solidFill>
                      <a:srgbClr val="002060"/>
                    </a:solidFill>
                    <a:latin typeface="UPCxB"/>
                    <a:cs typeface="Angsana New" panose="02020603050405020304" pitchFamily="18" charset="-34"/>
                  </a:rPr>
                  <a:t>         </a:t>
                </a:r>
                <a:r>
                  <a:rPr lang="en-US" sz="2800" b="1" dirty="0">
                    <a:solidFill>
                      <a:srgbClr val="002060"/>
                    </a:solidFill>
                    <a:latin typeface="UPCxB"/>
                    <a:cs typeface="+mj-cs"/>
                  </a:rPr>
                  <a:t> </a:t>
                </a:r>
                <a:r>
                  <a:rPr lang="th-TH" sz="2800" b="1" dirty="0">
                    <a:solidFill>
                      <a:srgbClr val="002060"/>
                    </a:solidFill>
                    <a:latin typeface="UPCxB"/>
                    <a:cs typeface="Angsana New" panose="02020603050405020304" pitchFamily="18" charset="-34"/>
                  </a:rPr>
                  <a:t>วงเวียนเขียนวงกลมโต  </a:t>
                </a:r>
                <a:r>
                  <a:rPr lang="en-US" sz="2800" b="1" dirty="0">
                    <a:solidFill>
                      <a:srgbClr val="002060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(Large Compass) </a:t>
                </a:r>
                <a:r>
                  <a:rPr lang="th-TH" sz="2800" dirty="0">
                    <a:solidFill>
                      <a:srgbClr val="002060"/>
                    </a:solidFill>
                    <a:latin typeface="UPCxB"/>
                    <a:cs typeface="Angsana New" panose="02020603050405020304" pitchFamily="18" charset="-34"/>
                  </a:rPr>
                  <a:t>วงเวียนเขียนวงกลมโตใช้สำหรับเขียนวงกลมที่มีเส้นผ่าศูนย์กลางตั้งแต่ 100 มม. ขึ้นไป โครงสร้างของวงเวียนชนิดนี้ทำด้วยโลหะ เพื่อให้มีน้ำหนักช่วยในการควบคุมการเขียนเส้นให้มั่นคงมากยิ่งขึ้น ดังรูปที่ 1.10 สำหรับขนาดเส้นผ่าศูนย์กลำงวงกลมที่พ้นระยะของวงเวียนเขียนวงกลมโต สามารถใช้ขาขยายสวมต่อกับขาวงเวียน จะทำให้สามารถเขียนวงกลมได้ใหญ่ขึ้น ดังรูปที่ 1.11</a:t>
                </a:r>
                <a:endParaRPr lang="th-TH" sz="2400" dirty="0">
                  <a:solidFill>
                    <a:srgbClr val="002060"/>
                  </a:solidFill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F261AA32-1ACE-402F-9D85-4CA859852303}"/>
                </a:ext>
              </a:extLst>
            </p:cNvPr>
            <p:cNvSpPr/>
            <p:nvPr/>
          </p:nvSpPr>
          <p:spPr>
            <a:xfrm>
              <a:off x="3161868" y="2213285"/>
              <a:ext cx="311501" cy="315598"/>
            </a:xfrm>
            <a:prstGeom prst="ellipse">
              <a:avLst/>
            </a:prstGeom>
            <a:solidFill>
              <a:srgbClr val="C84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prstClr val="white"/>
                  </a:solidFill>
                  <a:cs typeface="Angsana New" panose="02020603050405020304" pitchFamily="18" charset="-34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2" y="-12189"/>
            <a:ext cx="12192000" cy="871169"/>
            <a:chOff x="-3752267" y="2122247"/>
            <a:chExt cx="12192000" cy="87116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AEE6024-02E9-4850-B379-E470B7F3C55D}"/>
                </a:ext>
              </a:extLst>
            </p:cNvPr>
            <p:cNvGrpSpPr/>
            <p:nvPr/>
          </p:nvGrpSpPr>
          <p:grpSpPr>
            <a:xfrm>
              <a:off x="-3752267" y="2122247"/>
              <a:ext cx="12192000" cy="840509"/>
              <a:chOff x="0" y="0"/>
              <a:chExt cx="12192000" cy="84050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A5992961-E491-4935-B72B-D79536B32A7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840509"/>
              </a:xfrm>
              <a:prstGeom prst="rect">
                <a:avLst/>
              </a:prstGeom>
              <a:solidFill>
                <a:srgbClr val="D6D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861FE396-2665-4842-80C2-F45DCD91B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3131" y="613985"/>
                <a:ext cx="5098869" cy="0"/>
              </a:xfrm>
              <a:prstGeom prst="line">
                <a:avLst/>
              </a:prstGeom>
              <a:ln w="28575">
                <a:solidFill>
                  <a:srgbClr val="B9BB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405DDA3-D410-4881-85A2-91F1A29E0C88}"/>
                </a:ext>
              </a:extLst>
            </p:cNvPr>
            <p:cNvSpPr txBox="1"/>
            <p:nvPr/>
          </p:nvSpPr>
          <p:spPr>
            <a:xfrm>
              <a:off x="-3584642" y="2162419"/>
              <a:ext cx="82221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เครื่องมือและวิธีการใช้เครื่องมือเขียนแบบ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8755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F5C65E1-3A3E-413D-8528-2745DF9ED65E}"/>
              </a:ext>
            </a:extLst>
          </p:cNvPr>
          <p:cNvGrpSpPr/>
          <p:nvPr/>
        </p:nvGrpSpPr>
        <p:grpSpPr>
          <a:xfrm>
            <a:off x="496389" y="3707801"/>
            <a:ext cx="4572000" cy="2999693"/>
            <a:chOff x="1110110" y="2510684"/>
            <a:chExt cx="4167699" cy="27344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DAE215ED-F5E7-41F5-B6A3-BF1EDF624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22"/>
            <a:stretch/>
          </p:blipFill>
          <p:spPr>
            <a:xfrm>
              <a:off x="1552755" y="2510684"/>
              <a:ext cx="2973977" cy="225747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220DD65-A039-499A-B187-5608A0C9C0AD}"/>
                </a:ext>
              </a:extLst>
            </p:cNvPr>
            <p:cNvSpPr txBox="1"/>
            <p:nvPr/>
          </p:nvSpPr>
          <p:spPr>
            <a:xfrm>
              <a:off x="1110110" y="4768162"/>
              <a:ext cx="4167699" cy="476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รูปที่ 1.12 ลักษณะของวงเวียนแบ่งถ่ายขนาด</a:t>
              </a:r>
              <a:r>
                <a:rPr lang="th-TH" sz="28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7A6A441-F1C9-44DD-9D69-6B288FA124C6}"/>
              </a:ext>
            </a:extLst>
          </p:cNvPr>
          <p:cNvGrpSpPr/>
          <p:nvPr/>
        </p:nvGrpSpPr>
        <p:grpSpPr>
          <a:xfrm>
            <a:off x="5175512" y="3860394"/>
            <a:ext cx="6428528" cy="2842254"/>
            <a:chOff x="5650502" y="2750674"/>
            <a:chExt cx="5409075" cy="23915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9DA96D0-9043-4A46-BC82-C798955D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0502" y="2750674"/>
              <a:ext cx="5409075" cy="180970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ED4E3F6-666E-41EF-A3DC-2E45B20D7902}"/>
                </a:ext>
              </a:extLst>
            </p:cNvPr>
            <p:cNvSpPr txBox="1"/>
            <p:nvPr/>
          </p:nvSpPr>
          <p:spPr>
            <a:xfrm>
              <a:off x="6835582" y="4701950"/>
              <a:ext cx="3374111" cy="44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รูปที่ 1.13 </a:t>
              </a:r>
              <a:r>
                <a:rPr lang="th-TH" sz="28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การใช้วงเวียนแบ่งถ่ายขนาด</a:t>
              </a:r>
              <a:r>
                <a:rPr lang="th-TH" sz="2800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307EAD4-C278-4A39-BF24-EF8887E9D73F}"/>
              </a:ext>
            </a:extLst>
          </p:cNvPr>
          <p:cNvGrpSpPr/>
          <p:nvPr/>
        </p:nvGrpSpPr>
        <p:grpSpPr>
          <a:xfrm>
            <a:off x="759821" y="1264091"/>
            <a:ext cx="10672354" cy="2015479"/>
            <a:chOff x="1951316" y="1395081"/>
            <a:chExt cx="8289363" cy="135065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1308AE5-E9F8-4186-A2CB-68349D883EE4}"/>
                </a:ext>
              </a:extLst>
            </p:cNvPr>
            <p:cNvGrpSpPr/>
            <p:nvPr/>
          </p:nvGrpSpPr>
          <p:grpSpPr>
            <a:xfrm>
              <a:off x="1951316" y="1395081"/>
              <a:ext cx="8289363" cy="1350650"/>
              <a:chOff x="5739543" y="1817418"/>
              <a:chExt cx="5301782" cy="135065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A5E9C281-57DC-45ED-A0F7-E5EAD0D2A097}"/>
                  </a:ext>
                </a:extLst>
              </p:cNvPr>
              <p:cNvSpPr/>
              <p:nvPr/>
            </p:nvSpPr>
            <p:spPr>
              <a:xfrm>
                <a:off x="5739543" y="1817418"/>
                <a:ext cx="5301782" cy="1345597"/>
              </a:xfrm>
              <a:prstGeom prst="roundRect">
                <a:avLst/>
              </a:prstGeom>
              <a:solidFill>
                <a:srgbClr val="FFF5ED"/>
              </a:solidFill>
              <a:ln w="28575">
                <a:solidFill>
                  <a:srgbClr val="B9B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DF35306-F1F9-4DF2-9992-9CEEAAC12A90}"/>
                  </a:ext>
                </a:extLst>
              </p:cNvPr>
              <p:cNvSpPr txBox="1"/>
              <p:nvPr/>
            </p:nvSpPr>
            <p:spPr>
              <a:xfrm>
                <a:off x="6016792" y="1909925"/>
                <a:ext cx="4941579" cy="1258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thaiDist"/>
                <a:r>
                  <a:rPr lang="th-TH" sz="2000" b="1" dirty="0">
                    <a:solidFill>
                      <a:srgbClr val="000000"/>
                    </a:solidFill>
                    <a:latin typeface="UPCxB"/>
                    <a:cs typeface="Angsana New" panose="02020603050405020304" pitchFamily="18" charset="-34"/>
                  </a:rPr>
                  <a:t>    </a:t>
                </a:r>
                <a:r>
                  <a:rPr lang="th-TH" sz="3200" b="1" dirty="0">
                    <a:solidFill>
                      <a:srgbClr val="002060"/>
                    </a:solidFill>
                    <a:latin typeface="UPCxB"/>
                    <a:cs typeface="Angsana New" panose="02020603050405020304" pitchFamily="18" charset="-34"/>
                  </a:rPr>
                  <a:t>วงเวียนแบ่ง </a:t>
                </a:r>
                <a:r>
                  <a:rPr lang="en-US" sz="3200" b="1" dirty="0">
                    <a:solidFill>
                      <a:srgbClr val="002060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(Divider) </a:t>
                </a:r>
                <a:r>
                  <a:rPr lang="th-TH" sz="2800" dirty="0">
                    <a:solidFill>
                      <a:srgbClr val="002060"/>
                    </a:solidFill>
                    <a:latin typeface="UPCxB"/>
                    <a:cs typeface="Angsana New" panose="02020603050405020304" pitchFamily="18" charset="-34"/>
                  </a:rPr>
                  <a:t>วงเวียนแบ่งมีลักษณะคล้ายกับวงเวียนที่ใช้งานทั่ว ๆ ไป แตกต่างกันตรงที่มีขาเป็นเหล็กแหลมทั้งสองข้าง ใช้สำหรับการถ่ายขนาดจากเครื่องมือวัดและนำไปถ่ายลงในกระดาษเขียนแบบที่มีระยะเท่ากันจำนวนมาก ซึ่งจะทำให้มีความรวดเร็วในการถ่ายระยะมากกว่าใช้วงเวียนทั่วไป </a:t>
                </a:r>
                <a:endParaRPr lang="en-US" sz="2800" dirty="0">
                  <a:solidFill>
                    <a:srgbClr val="002060"/>
                  </a:solidFill>
                  <a:latin typeface="UPCxB"/>
                  <a:cs typeface="+mj-cs"/>
                </a:endParaRPr>
              </a:p>
              <a:p>
                <a:pPr algn="thaiDist"/>
                <a:r>
                  <a:rPr lang="th-TH" sz="2800" dirty="0">
                    <a:solidFill>
                      <a:srgbClr val="002060"/>
                    </a:solidFill>
                    <a:latin typeface="UPCxB"/>
                    <a:cs typeface="Angsana New" panose="02020603050405020304" pitchFamily="18" charset="-34"/>
                  </a:rPr>
                  <a:t>ดังรูปที่ 1.12</a:t>
                </a:r>
                <a:endParaRPr lang="th-TH" sz="2400" dirty="0">
                  <a:solidFill>
                    <a:srgbClr val="002060"/>
                  </a:solidFill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BEBEDBE9-89B0-40C7-BFEA-E1E8754FDE5E}"/>
                </a:ext>
              </a:extLst>
            </p:cNvPr>
            <p:cNvSpPr/>
            <p:nvPr/>
          </p:nvSpPr>
          <p:spPr>
            <a:xfrm>
              <a:off x="2113719" y="1586223"/>
              <a:ext cx="271078" cy="247658"/>
            </a:xfrm>
            <a:prstGeom prst="ellipse">
              <a:avLst/>
            </a:prstGeom>
            <a:solidFill>
              <a:srgbClr val="C84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prstClr val="white"/>
                  </a:solidFill>
                  <a:cs typeface="Angsana New" panose="02020603050405020304" pitchFamily="18" charset="-34"/>
                </a:rPr>
                <a:t>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2" y="-12189"/>
            <a:ext cx="12192000" cy="871169"/>
            <a:chOff x="-3752267" y="2122247"/>
            <a:chExt cx="12192000" cy="87116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6AEE6024-02E9-4850-B379-E470B7F3C55D}"/>
                </a:ext>
              </a:extLst>
            </p:cNvPr>
            <p:cNvGrpSpPr/>
            <p:nvPr/>
          </p:nvGrpSpPr>
          <p:grpSpPr>
            <a:xfrm>
              <a:off x="-3752267" y="2122247"/>
              <a:ext cx="12192000" cy="840509"/>
              <a:chOff x="0" y="0"/>
              <a:chExt cx="12192000" cy="84050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A5992961-E491-4935-B72B-D79536B32A7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840509"/>
              </a:xfrm>
              <a:prstGeom prst="rect">
                <a:avLst/>
              </a:prstGeom>
              <a:solidFill>
                <a:srgbClr val="D6D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861FE396-2665-4842-80C2-F45DCD91B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3131" y="613985"/>
                <a:ext cx="5098869" cy="0"/>
              </a:xfrm>
              <a:prstGeom prst="line">
                <a:avLst/>
              </a:prstGeom>
              <a:ln w="28575">
                <a:solidFill>
                  <a:srgbClr val="B9BB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405DDA3-D410-4881-85A2-91F1A29E0C88}"/>
                </a:ext>
              </a:extLst>
            </p:cNvPr>
            <p:cNvSpPr txBox="1"/>
            <p:nvPr/>
          </p:nvSpPr>
          <p:spPr>
            <a:xfrm>
              <a:off x="-3584642" y="2162419"/>
              <a:ext cx="82221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เครื่องมือและวิธีการใช้เครื่องมือเขียนแบบ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141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7F8090F-BA78-4AD6-8F6C-C901C615D86E}"/>
              </a:ext>
            </a:extLst>
          </p:cNvPr>
          <p:cNvGrpSpPr/>
          <p:nvPr/>
        </p:nvGrpSpPr>
        <p:grpSpPr>
          <a:xfrm>
            <a:off x="6630934" y="2096811"/>
            <a:ext cx="5192187" cy="2870901"/>
            <a:chOff x="4233237" y="2725239"/>
            <a:chExt cx="5192187" cy="28709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09440A0-AE3A-409D-8B09-C6736BC03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819" r="2106"/>
            <a:stretch/>
          </p:blipFill>
          <p:spPr>
            <a:xfrm>
              <a:off x="4233237" y="2725239"/>
              <a:ext cx="5192187" cy="231754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228C969-8698-4365-8576-9BC82B3D52D5}"/>
                </a:ext>
              </a:extLst>
            </p:cNvPr>
            <p:cNvSpPr txBox="1"/>
            <p:nvPr/>
          </p:nvSpPr>
          <p:spPr>
            <a:xfrm>
              <a:off x="4233237" y="5196030"/>
              <a:ext cx="51056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รูปที่ 1.14 </a:t>
              </a:r>
              <a:r>
                <a:rPr lang="th-TH" sz="20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ลักษณะของปากกาเขียนแบบและขนาดเส้นตามมาตรฐาน </a:t>
              </a:r>
              <a:r>
                <a:rPr lang="en-US" sz="2000" dirty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ISO </a:t>
              </a:r>
              <a:endParaRPr lang="th-TH" sz="20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1B86E35-3127-404C-9CCB-A1A71ADE4941}"/>
              </a:ext>
            </a:extLst>
          </p:cNvPr>
          <p:cNvGrpSpPr/>
          <p:nvPr/>
        </p:nvGrpSpPr>
        <p:grpSpPr>
          <a:xfrm>
            <a:off x="400549" y="1703913"/>
            <a:ext cx="5695449" cy="3745911"/>
            <a:chOff x="823865" y="2440736"/>
            <a:chExt cx="4300396" cy="28283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04EB375-6A8B-4D1A-951C-7409DD1BF98F}"/>
                </a:ext>
              </a:extLst>
            </p:cNvPr>
            <p:cNvSpPr/>
            <p:nvPr/>
          </p:nvSpPr>
          <p:spPr>
            <a:xfrm>
              <a:off x="823865" y="2440736"/>
              <a:ext cx="4300396" cy="2828381"/>
            </a:xfrm>
            <a:prstGeom prst="rect">
              <a:avLst/>
            </a:prstGeom>
            <a:solidFill>
              <a:srgbClr val="B9BBDD"/>
            </a:solidFill>
            <a:ln w="28575">
              <a:solidFill>
                <a:srgbClr val="FFF5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59B7D1C1-0021-44F1-9A43-49A1B90166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865" y="2942645"/>
              <a:ext cx="4300396" cy="8930"/>
            </a:xfrm>
            <a:prstGeom prst="line">
              <a:avLst/>
            </a:prstGeom>
            <a:ln w="28575">
              <a:solidFill>
                <a:srgbClr val="FFF5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FA96B90-67A1-49A3-87F5-374B92851917}"/>
                </a:ext>
              </a:extLst>
            </p:cNvPr>
            <p:cNvSpPr/>
            <p:nvPr/>
          </p:nvSpPr>
          <p:spPr>
            <a:xfrm>
              <a:off x="4358480" y="2685191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6E9963E7-3C3B-4543-A271-13EA37EB8975}"/>
                </a:ext>
              </a:extLst>
            </p:cNvPr>
            <p:cNvSpPr/>
            <p:nvPr/>
          </p:nvSpPr>
          <p:spPr>
            <a:xfrm>
              <a:off x="4871468" y="2685189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FB1C6F5-BD87-4C2E-A388-CA62B0DBBEC1}"/>
                </a:ext>
              </a:extLst>
            </p:cNvPr>
            <p:cNvSpPr/>
            <p:nvPr/>
          </p:nvSpPr>
          <p:spPr>
            <a:xfrm>
              <a:off x="4529476" y="2685191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718F59E2-6BED-479E-8B97-B94643BA4CFA}"/>
                </a:ext>
              </a:extLst>
            </p:cNvPr>
            <p:cNvSpPr/>
            <p:nvPr/>
          </p:nvSpPr>
          <p:spPr>
            <a:xfrm>
              <a:off x="4700472" y="2685190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D6EDE0F-3389-4D87-AD84-E6FD0D8819AB}"/>
                </a:ext>
              </a:extLst>
            </p:cNvPr>
            <p:cNvSpPr txBox="1"/>
            <p:nvPr/>
          </p:nvSpPr>
          <p:spPr>
            <a:xfrm>
              <a:off x="906488" y="2516628"/>
              <a:ext cx="2929506" cy="441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b="1" dirty="0">
                  <a:solidFill>
                    <a:srgbClr val="002060"/>
                  </a:solidFill>
                  <a:latin typeface="IrisUPC" panose="020B0604020202020204" pitchFamily="34" charset="-34"/>
                  <a:cs typeface="Angsana New" panose="02020603050405020304" pitchFamily="18" charset="-34"/>
                </a:rPr>
                <a:t>ปากกาเขียนแบบ </a:t>
              </a:r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cs typeface="Angsana New" panose="02020603050405020304" pitchFamily="18" charset="-34"/>
                </a:rPr>
                <a:t>(</a:t>
              </a:r>
              <a:r>
                <a:rPr lang="en-US" sz="3200" b="1" dirty="0">
                  <a:solidFill>
                    <a:srgbClr val="002060"/>
                  </a:solidFill>
                  <a:latin typeface="Angsana New" panose="02020603050405020304" pitchFamily="18" charset="-34"/>
                  <a:cs typeface="+mj-cs"/>
                </a:rPr>
                <a:t>Drawing Pen</a:t>
              </a:r>
              <a:r>
                <a:rPr lang="en-US" sz="3200" b="1" dirty="0">
                  <a:solidFill>
                    <a:srgbClr val="002060"/>
                  </a:solidFill>
                  <a:latin typeface="Browallia New" panose="020B0604020202020204" pitchFamily="34" charset="-34"/>
                  <a:cs typeface="+mj-cs"/>
                </a:rPr>
                <a:t>)</a:t>
              </a:r>
              <a:endParaRPr lang="th-TH" sz="3200" b="1" dirty="0">
                <a:solidFill>
                  <a:srgbClr val="002060"/>
                </a:solidFill>
                <a:cs typeface="Angsana New" panose="02020603050405020304" pitchFamily="18" charset="-3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3C74D707-965A-4770-9E46-9130D3C75CA3}"/>
                </a:ext>
              </a:extLst>
            </p:cNvPr>
            <p:cNvSpPr txBox="1"/>
            <p:nvPr/>
          </p:nvSpPr>
          <p:spPr>
            <a:xfrm>
              <a:off x="963443" y="3099453"/>
              <a:ext cx="4021240" cy="20217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ปากกาเขียนแบบผลิตตามความหนาเส้นมาตรฐาน </a:t>
              </a:r>
              <a:r>
                <a:rPr lang="en-US" sz="2800" dirty="0">
                  <a:solidFill>
                    <a:srgbClr val="2A2F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ISO</a:t>
              </a:r>
              <a:r>
                <a:rPr lang="en-US" sz="2800" dirty="0">
                  <a:solidFill>
                    <a:srgbClr val="2A2F50"/>
                  </a:solidFill>
                  <a:latin typeface="UPCxA"/>
                  <a:cs typeface="+mj-cs"/>
                </a:rPr>
                <a:t> </a:t>
              </a:r>
              <a:r>
                <a:rPr lang="th-TH" sz="2800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ซึ่งมีขนาดความหนาของเส้นตั้งแต่ 0.13 มม. จนถึงขนาด 2.00 มม. โดยเพิ่มขนาดความหนาเส้นตามหลักอนุกรมความก้าวหน้าทางคณิตศาสตร์ลักษณะของปากกาเขียนแบบและขนาดความหนาของปากกาเขียนแบบตามระบบ </a:t>
              </a:r>
              <a:r>
                <a:rPr lang="en-US" sz="2800" dirty="0">
                  <a:solidFill>
                    <a:srgbClr val="2A2F50"/>
                  </a:solidFill>
                  <a:latin typeface="UPCxB"/>
                  <a:cs typeface="+mj-cs"/>
                </a:rPr>
                <a:t> </a:t>
              </a:r>
              <a:r>
                <a:rPr lang="en-US" sz="2800" dirty="0">
                  <a:solidFill>
                    <a:srgbClr val="2A2F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ISO</a:t>
              </a:r>
              <a:r>
                <a:rPr lang="en-US" sz="2800" dirty="0">
                  <a:solidFill>
                    <a:srgbClr val="2A2F50"/>
                  </a:solidFill>
                  <a:latin typeface="UPCxA"/>
                  <a:cs typeface="+mj-cs"/>
                </a:rPr>
                <a:t> </a:t>
              </a:r>
              <a:r>
                <a:rPr lang="th-TH" sz="2800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ดังรูปที่ 1.14</a:t>
              </a:r>
              <a:r>
                <a:rPr lang="th-TH" sz="2800" dirty="0">
                  <a:solidFill>
                    <a:srgbClr val="2A2F5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2" y="-12189"/>
            <a:ext cx="12192000" cy="871169"/>
            <a:chOff x="-3752267" y="2122247"/>
            <a:chExt cx="12192000" cy="87116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AEE6024-02E9-4850-B379-E470B7F3C55D}"/>
                </a:ext>
              </a:extLst>
            </p:cNvPr>
            <p:cNvGrpSpPr/>
            <p:nvPr/>
          </p:nvGrpSpPr>
          <p:grpSpPr>
            <a:xfrm>
              <a:off x="-3752267" y="2122247"/>
              <a:ext cx="12192000" cy="840509"/>
              <a:chOff x="0" y="0"/>
              <a:chExt cx="12192000" cy="84050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A5992961-E491-4935-B72B-D79536B32A7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840509"/>
              </a:xfrm>
              <a:prstGeom prst="rect">
                <a:avLst/>
              </a:prstGeom>
              <a:solidFill>
                <a:srgbClr val="D6D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861FE396-2665-4842-80C2-F45DCD91B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3131" y="613985"/>
                <a:ext cx="5098869" cy="0"/>
              </a:xfrm>
              <a:prstGeom prst="line">
                <a:avLst/>
              </a:prstGeom>
              <a:ln w="28575">
                <a:solidFill>
                  <a:srgbClr val="B9BB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405DDA3-D410-4881-85A2-91F1A29E0C88}"/>
                </a:ext>
              </a:extLst>
            </p:cNvPr>
            <p:cNvSpPr txBox="1"/>
            <p:nvPr/>
          </p:nvSpPr>
          <p:spPr>
            <a:xfrm>
              <a:off x="-3584642" y="2162419"/>
              <a:ext cx="82221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เครื่องมือและวิธีการใช้เครื่องมือเขียนแบบ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21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15FFEF-BD39-4951-8E7D-2E86B25DF0C2}"/>
              </a:ext>
            </a:extLst>
          </p:cNvPr>
          <p:cNvGrpSpPr/>
          <p:nvPr/>
        </p:nvGrpSpPr>
        <p:grpSpPr>
          <a:xfrm>
            <a:off x="7093129" y="1021271"/>
            <a:ext cx="3265436" cy="2679571"/>
            <a:chOff x="1772389" y="2585437"/>
            <a:chExt cx="3265436" cy="26795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9A9FC04-C93A-47B5-B3AC-34C342B26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890"/>
            <a:stretch/>
          </p:blipFill>
          <p:spPr>
            <a:xfrm>
              <a:off x="1772389" y="2585437"/>
              <a:ext cx="3265436" cy="212621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7618BA8-1993-489D-BBB3-5E359A3A1ACA}"/>
                </a:ext>
              </a:extLst>
            </p:cNvPr>
            <p:cNvSpPr txBox="1"/>
            <p:nvPr/>
          </p:nvSpPr>
          <p:spPr>
            <a:xfrm>
              <a:off x="2036899" y="4864898"/>
              <a:ext cx="30009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รูปที่ 1.15 </a:t>
              </a:r>
              <a:r>
                <a:rPr lang="th-TH" sz="2000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ลักษณะของดินสอเปลือกไม้</a:t>
              </a:r>
              <a:r>
                <a:rPr lang="th-TH" sz="2000" dirty="0">
                  <a:solidFill>
                    <a:srgbClr val="2A2F5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A9E3CC-1512-468E-A4BA-E5B94CCD9CB1}"/>
              </a:ext>
            </a:extLst>
          </p:cNvPr>
          <p:cNvGrpSpPr/>
          <p:nvPr/>
        </p:nvGrpSpPr>
        <p:grpSpPr>
          <a:xfrm>
            <a:off x="7009170" y="3958025"/>
            <a:ext cx="3251316" cy="2688619"/>
            <a:chOff x="6862525" y="2585437"/>
            <a:chExt cx="3251316" cy="2688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C246E5B-7807-4284-BD9B-07B494C5E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14" r="1727"/>
            <a:stretch/>
          </p:blipFill>
          <p:spPr>
            <a:xfrm>
              <a:off x="6862525" y="2585437"/>
              <a:ext cx="3251316" cy="212621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ED29C21-6C12-4343-B687-4671DC864E54}"/>
                </a:ext>
              </a:extLst>
            </p:cNvPr>
            <p:cNvSpPr txBox="1"/>
            <p:nvPr/>
          </p:nvSpPr>
          <p:spPr>
            <a:xfrm>
              <a:off x="7206050" y="4873946"/>
              <a:ext cx="290779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รูปที่ 1.16 </a:t>
              </a:r>
              <a:r>
                <a:rPr lang="th-TH" sz="2000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ลักษณะของดินสอกล</a:t>
              </a:r>
              <a:r>
                <a:rPr lang="th-TH" sz="2000" dirty="0">
                  <a:solidFill>
                    <a:srgbClr val="2A2F5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EDE7C0B-C460-4EB3-A0C2-72627FEC92E1}"/>
              </a:ext>
            </a:extLst>
          </p:cNvPr>
          <p:cNvGrpSpPr/>
          <p:nvPr/>
        </p:nvGrpSpPr>
        <p:grpSpPr>
          <a:xfrm>
            <a:off x="668374" y="1836346"/>
            <a:ext cx="5293514" cy="3391652"/>
            <a:chOff x="869132" y="2014809"/>
            <a:chExt cx="4300396" cy="235801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4F611C6-604B-422B-97C6-E01348AF6A80}"/>
                </a:ext>
              </a:extLst>
            </p:cNvPr>
            <p:cNvGrpSpPr/>
            <p:nvPr/>
          </p:nvGrpSpPr>
          <p:grpSpPr>
            <a:xfrm>
              <a:off x="869132" y="2014809"/>
              <a:ext cx="4300396" cy="2358015"/>
              <a:chOff x="823865" y="2440736"/>
              <a:chExt cx="4300396" cy="2358015"/>
            </a:xfrm>
            <a:solidFill>
              <a:srgbClr val="FFF5ED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A1348C69-6DE8-4C74-A419-E8C51A65FBC8}"/>
                  </a:ext>
                </a:extLst>
              </p:cNvPr>
              <p:cNvSpPr/>
              <p:nvPr/>
            </p:nvSpPr>
            <p:spPr>
              <a:xfrm>
                <a:off x="823865" y="2440736"/>
                <a:ext cx="4300396" cy="2358015"/>
              </a:xfrm>
              <a:prstGeom prst="rect">
                <a:avLst/>
              </a:prstGeom>
              <a:grpFill/>
              <a:ln w="28575">
                <a:solidFill>
                  <a:srgbClr val="B9B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154B0491-E36C-4F35-9F3D-5DA7047191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865" y="2942645"/>
                <a:ext cx="4300396" cy="8930"/>
              </a:xfrm>
              <a:prstGeom prst="line">
                <a:avLst/>
              </a:prstGeom>
              <a:grpFill/>
              <a:ln w="28575">
                <a:solidFill>
                  <a:srgbClr val="B9BB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DA3DBF65-F818-48C5-BE54-F8B3392617AA}"/>
                  </a:ext>
                </a:extLst>
              </p:cNvPr>
              <p:cNvSpPr txBox="1"/>
              <p:nvPr/>
            </p:nvSpPr>
            <p:spPr>
              <a:xfrm>
                <a:off x="914525" y="2512242"/>
                <a:ext cx="3329091" cy="40655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th-TH" sz="3200" b="1" dirty="0">
                    <a:solidFill>
                      <a:srgbClr val="002060"/>
                    </a:solidFill>
                    <a:latin typeface="IrisUPC" panose="020B0604020202020204" pitchFamily="34" charset="-34"/>
                    <a:cs typeface="Angsana New" panose="02020603050405020304" pitchFamily="18" charset="-34"/>
                  </a:rPr>
                  <a:t>ดินสอเขียนแบบ </a:t>
                </a:r>
                <a:r>
                  <a:rPr lang="th-TH" sz="3200" b="1" dirty="0">
                    <a:solidFill>
                      <a:srgbClr val="002060"/>
                    </a:solidFill>
                    <a:latin typeface="Browallia New" panose="020B0604020202020204" pitchFamily="34" charset="-34"/>
                    <a:cs typeface="Angsana New" panose="02020603050405020304" pitchFamily="18" charset="-34"/>
                  </a:rPr>
                  <a:t>(</a:t>
                </a:r>
                <a:r>
                  <a:rPr lang="en-US" sz="3200" b="1" dirty="0">
                    <a:solidFill>
                      <a:srgbClr val="002060"/>
                    </a:solidFill>
                    <a:latin typeface="Angsana New" panose="02020603050405020304" pitchFamily="18" charset="-34"/>
                    <a:cs typeface="+mj-cs"/>
                  </a:rPr>
                  <a:t>Drawing Pencil</a:t>
                </a:r>
                <a:r>
                  <a:rPr lang="en-US" sz="3200" b="1" dirty="0">
                    <a:solidFill>
                      <a:srgbClr val="002060"/>
                    </a:solidFill>
                    <a:latin typeface="Browallia New" panose="020B0604020202020204" pitchFamily="34" charset="-34"/>
                    <a:cs typeface="+mj-cs"/>
                  </a:rPr>
                  <a:t>)</a:t>
                </a:r>
                <a:endParaRPr lang="th-TH" sz="3200" dirty="0">
                  <a:solidFill>
                    <a:srgbClr val="002060"/>
                  </a:solidFill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D530CD5-C893-4E09-81E2-B941A7EB6A8E}"/>
                </a:ext>
              </a:extLst>
            </p:cNvPr>
            <p:cNvSpPr txBox="1"/>
            <p:nvPr/>
          </p:nvSpPr>
          <p:spPr>
            <a:xfrm>
              <a:off x="1052038" y="2767280"/>
              <a:ext cx="3934584" cy="12624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ดินสอที่ใช้ในการเขียนแบบโดยทั่วไปมี 2 ชนิดคือ ดินสอเปลือกไม้ </a:t>
              </a:r>
              <a:r>
                <a:rPr lang="en-US" sz="2800" dirty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(Wood Pencil) </a:t>
              </a:r>
              <a:r>
                <a:rPr lang="th-TH" sz="28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ดังรูปที่ 1.15และดินสอกล </a:t>
              </a:r>
              <a:r>
                <a:rPr lang="en-US" sz="2800" dirty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(Mechanical Pencil) </a:t>
              </a:r>
              <a:r>
                <a:rPr lang="th-TH" sz="28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หรือที่เรียกกันโดยทั่วไปว่า “ดินสอกด” ดังรูปที่ 1.16</a:t>
              </a:r>
              <a:r>
                <a:rPr lang="th-TH" sz="2800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7711DFD-769B-49FD-9318-06D3D5AF2347}"/>
                </a:ext>
              </a:extLst>
            </p:cNvPr>
            <p:cNvSpPr/>
            <p:nvPr/>
          </p:nvSpPr>
          <p:spPr>
            <a:xfrm>
              <a:off x="4379543" y="2213556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dirty="0">
                <a:solidFill>
                  <a:srgbClr val="002060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0948815F-D86F-4121-9B5B-F90127F3093C}"/>
                </a:ext>
              </a:extLst>
            </p:cNvPr>
            <p:cNvSpPr/>
            <p:nvPr/>
          </p:nvSpPr>
          <p:spPr>
            <a:xfrm>
              <a:off x="4892531" y="2213554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rgbClr val="00206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C297E83F-741C-40A6-B5D7-90E03F831D12}"/>
                </a:ext>
              </a:extLst>
            </p:cNvPr>
            <p:cNvSpPr/>
            <p:nvPr/>
          </p:nvSpPr>
          <p:spPr>
            <a:xfrm>
              <a:off x="4550539" y="2213556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rgbClr val="00206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0ACF04F-ED34-4F90-89A8-5712D9551B60}"/>
                </a:ext>
              </a:extLst>
            </p:cNvPr>
            <p:cNvSpPr/>
            <p:nvPr/>
          </p:nvSpPr>
          <p:spPr>
            <a:xfrm>
              <a:off x="4721535" y="2213555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2" y="-12189"/>
            <a:ext cx="12192000" cy="871169"/>
            <a:chOff x="-3752267" y="2122247"/>
            <a:chExt cx="12192000" cy="87116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AEE6024-02E9-4850-B379-E470B7F3C55D}"/>
                </a:ext>
              </a:extLst>
            </p:cNvPr>
            <p:cNvGrpSpPr/>
            <p:nvPr/>
          </p:nvGrpSpPr>
          <p:grpSpPr>
            <a:xfrm>
              <a:off x="-3752267" y="2122247"/>
              <a:ext cx="12192000" cy="840509"/>
              <a:chOff x="0" y="0"/>
              <a:chExt cx="12192000" cy="84050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A5992961-E491-4935-B72B-D79536B32A7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840509"/>
              </a:xfrm>
              <a:prstGeom prst="rect">
                <a:avLst/>
              </a:prstGeom>
              <a:solidFill>
                <a:srgbClr val="D6D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861FE396-2665-4842-80C2-F45DCD91B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3131" y="613985"/>
                <a:ext cx="5098869" cy="0"/>
              </a:xfrm>
              <a:prstGeom prst="line">
                <a:avLst/>
              </a:prstGeom>
              <a:ln w="28575">
                <a:solidFill>
                  <a:srgbClr val="B9BB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405DDA3-D410-4881-85A2-91F1A29E0C88}"/>
                </a:ext>
              </a:extLst>
            </p:cNvPr>
            <p:cNvSpPr txBox="1"/>
            <p:nvPr/>
          </p:nvSpPr>
          <p:spPr>
            <a:xfrm>
              <a:off x="-3584642" y="2162419"/>
              <a:ext cx="82221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เครื่องมือและวิธีการใช้เครื่องมือเขียนแบบ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77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A846909-9B6F-4226-BDDE-D5924CE42E57}"/>
              </a:ext>
            </a:extLst>
          </p:cNvPr>
          <p:cNvGrpSpPr/>
          <p:nvPr/>
        </p:nvGrpSpPr>
        <p:grpSpPr>
          <a:xfrm>
            <a:off x="1494602" y="4008571"/>
            <a:ext cx="8928475" cy="2497418"/>
            <a:chOff x="2064885" y="2704093"/>
            <a:chExt cx="8062229" cy="2255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494EF87-09BF-4AD3-8453-BBA423197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4885" y="2704093"/>
              <a:ext cx="8062229" cy="161558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DA53569-2875-4FA3-8A4F-B01DE08759FB}"/>
                </a:ext>
              </a:extLst>
            </p:cNvPr>
            <p:cNvSpPr txBox="1"/>
            <p:nvPr/>
          </p:nvSpPr>
          <p:spPr>
            <a:xfrm>
              <a:off x="4257476" y="4542336"/>
              <a:ext cx="3103787" cy="4168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รูปที่ 1.17 </a:t>
              </a:r>
              <a:r>
                <a:rPr lang="th-TH" sz="2400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เกรดความแข็งของไส้ดินสอ</a:t>
              </a:r>
              <a:r>
                <a:rPr lang="th-TH" sz="2400" dirty="0">
                  <a:solidFill>
                    <a:srgbClr val="2A2F5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" y="-12189"/>
            <a:ext cx="12192000" cy="871169"/>
            <a:chOff x="-3752267" y="2122247"/>
            <a:chExt cx="12192000" cy="87116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AEE6024-02E9-4850-B379-E470B7F3C55D}"/>
                </a:ext>
              </a:extLst>
            </p:cNvPr>
            <p:cNvGrpSpPr/>
            <p:nvPr/>
          </p:nvGrpSpPr>
          <p:grpSpPr>
            <a:xfrm>
              <a:off x="-3752267" y="2122247"/>
              <a:ext cx="12192000" cy="840509"/>
              <a:chOff x="0" y="0"/>
              <a:chExt cx="12192000" cy="8405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A5992961-E491-4935-B72B-D79536B32A7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840509"/>
              </a:xfrm>
              <a:prstGeom prst="rect">
                <a:avLst/>
              </a:prstGeom>
              <a:solidFill>
                <a:srgbClr val="D6D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861FE396-2665-4842-80C2-F45DCD91B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3131" y="613985"/>
                <a:ext cx="5098869" cy="0"/>
              </a:xfrm>
              <a:prstGeom prst="line">
                <a:avLst/>
              </a:prstGeom>
              <a:ln w="28575">
                <a:solidFill>
                  <a:srgbClr val="B9BB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405DDA3-D410-4881-85A2-91F1A29E0C88}"/>
                </a:ext>
              </a:extLst>
            </p:cNvPr>
            <p:cNvSpPr txBox="1"/>
            <p:nvPr/>
          </p:nvSpPr>
          <p:spPr>
            <a:xfrm>
              <a:off x="-3584642" y="2162419"/>
              <a:ext cx="82221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เครื่องมือและวิธีการใช้เครื่องมือเขียนแบบ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0137" y="1494029"/>
            <a:ext cx="10137404" cy="1696301"/>
            <a:chOff x="890137" y="1494029"/>
            <a:chExt cx="10137404" cy="169630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080C5DB-9C14-4686-A1C2-40B00F77CFF9}"/>
                </a:ext>
              </a:extLst>
            </p:cNvPr>
            <p:cNvSpPr/>
            <p:nvPr/>
          </p:nvSpPr>
          <p:spPr>
            <a:xfrm>
              <a:off x="890137" y="1494029"/>
              <a:ext cx="10137404" cy="1674916"/>
            </a:xfrm>
            <a:prstGeom prst="roundRect">
              <a:avLst/>
            </a:prstGeom>
            <a:solidFill>
              <a:srgbClr val="B9BBDD"/>
            </a:solidFill>
            <a:ln w="28575">
              <a:solidFill>
                <a:srgbClr val="D6D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37CE7E6-CF16-4880-AC04-2DA814B10FC5}"/>
                </a:ext>
              </a:extLst>
            </p:cNvPr>
            <p:cNvSpPr txBox="1"/>
            <p:nvPr/>
          </p:nvSpPr>
          <p:spPr>
            <a:xfrm>
              <a:off x="1238148" y="1580997"/>
              <a:ext cx="944138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      ดินสอเปลือกไม้สามารถแบ่งเกรดความแข็งได้ 3 กลุ่ม คือ กลุ่มแข็งตั้งแต่ </a:t>
              </a:r>
              <a:r>
                <a:rPr lang="en-US" sz="2400" dirty="0">
                  <a:solidFill>
                    <a:srgbClr val="002060"/>
                  </a:solidFill>
                  <a:latin typeface="Angsana New" panose="02020603050405020304" pitchFamily="18" charset="-34"/>
                  <a:cs typeface="+mj-cs"/>
                </a:rPr>
                <a:t>9H-4H</a:t>
              </a:r>
              <a:r>
                <a:rPr lang="th-TH" sz="2400" dirty="0">
                  <a:solidFill>
                    <a:srgbClr val="002060"/>
                  </a:solidFill>
                  <a:latin typeface="UPCxA"/>
                  <a:cs typeface="Angsana New" panose="02020603050405020304" pitchFamily="18" charset="-34"/>
                </a:rPr>
                <a:t> </a:t>
              </a:r>
              <a:r>
                <a:rPr lang="th-TH" sz="24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ใช้สำหรับเขียนเส้นร่างแบบ กลุ่มปานกลางตั้งแต่ </a:t>
              </a:r>
              <a:r>
                <a:rPr lang="en-US" sz="2400" spc="10" dirty="0">
                  <a:solidFill>
                    <a:srgbClr val="002060"/>
                  </a:solidFill>
                  <a:latin typeface="Angsana New" panose="02020603050405020304" pitchFamily="18" charset="-34"/>
                  <a:cs typeface="+mj-cs"/>
                </a:rPr>
                <a:t>3H-B </a:t>
              </a:r>
              <a:r>
                <a:rPr lang="th-TH" sz="2400" spc="1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ใช้ในการเขียนแบบทั่วไป และกลุ่มอ่อนตั้งแต่ </a:t>
              </a:r>
              <a:r>
                <a:rPr lang="en-US" sz="2400" spc="10" dirty="0">
                  <a:solidFill>
                    <a:srgbClr val="002060"/>
                  </a:solidFill>
                  <a:latin typeface="Angsana New" panose="02020603050405020304" pitchFamily="18" charset="-34"/>
                  <a:cs typeface="+mj-cs"/>
                </a:rPr>
                <a:t>2B-7B </a:t>
              </a:r>
              <a:r>
                <a:rPr lang="th-TH" sz="2400" spc="1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ใช้สำหรับงานศิลปะ ดังรูปที่ </a:t>
              </a:r>
              <a:r>
                <a:rPr lang="th-TH" sz="24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1.17</a:t>
              </a:r>
              <a:endParaRPr lang="th-TH" sz="2400" dirty="0">
                <a:solidFill>
                  <a:srgbClr val="002060"/>
                </a:solidFill>
                <a:cs typeface="Angsana New" panose="02020603050405020304" pitchFamily="18" charset="-34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38148" y="2359333"/>
              <a:ext cx="956438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    </a:t>
              </a:r>
              <a:r>
                <a:rPr lang="th-TH" sz="2400" spc="6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 ส่วนดินสอกลหรือดินสอกดจะมีขนาดความโตของไส้ให้เลือกใช้งานตั้งแต่ 0.25 </a:t>
              </a:r>
              <a:r>
                <a:rPr lang="th-TH" sz="2400" spc="60" dirty="0" err="1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มม</a:t>
              </a:r>
              <a:r>
                <a:rPr lang="th-TH" sz="2400" spc="6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. 0.35 </a:t>
              </a:r>
              <a:r>
                <a:rPr lang="th-TH" sz="2400" spc="60" dirty="0" err="1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มม</a:t>
              </a:r>
              <a:r>
                <a:rPr lang="th-TH" sz="2400" spc="6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. 0.50 </a:t>
              </a:r>
              <a:r>
                <a:rPr lang="th-TH" sz="2400" spc="60" dirty="0" err="1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มม</a:t>
              </a:r>
              <a:r>
                <a:rPr lang="th-TH" sz="2400" spc="6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. และ </a:t>
              </a:r>
              <a:r>
                <a:rPr lang="th-TH" sz="24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0.70 </a:t>
              </a:r>
              <a:r>
                <a:rPr lang="th-TH" sz="2400" dirty="0" err="1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มม</a:t>
              </a:r>
              <a:r>
                <a:rPr lang="th-TH" sz="24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. เกรดความแข็งมีตั้งแต่ </a:t>
              </a:r>
              <a:r>
                <a:rPr lang="en-US" sz="2400" dirty="0">
                  <a:solidFill>
                    <a:srgbClr val="002060"/>
                  </a:solidFill>
                  <a:latin typeface="Angsana New" panose="02020603050405020304" pitchFamily="18" charset="-34"/>
                  <a:cs typeface="+mj-cs"/>
                </a:rPr>
                <a:t>2B-B-HB-H-2H</a:t>
              </a:r>
              <a:r>
                <a:rPr lang="en-US" sz="2400" dirty="0">
                  <a:solidFill>
                    <a:srgbClr val="002060"/>
                  </a:solidFill>
                  <a:latin typeface="UPCxA"/>
                  <a:cs typeface="+mj-cs"/>
                </a:rPr>
                <a:t> </a:t>
              </a:r>
              <a:r>
                <a:rPr lang="th-TH" sz="24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เป็นต้น</a:t>
              </a:r>
              <a:r>
                <a:rPr lang="th-TH" sz="2400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68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B21E220-DA7D-4B82-94E0-6AF0C436859F}"/>
              </a:ext>
            </a:extLst>
          </p:cNvPr>
          <p:cNvGrpSpPr/>
          <p:nvPr/>
        </p:nvGrpSpPr>
        <p:grpSpPr>
          <a:xfrm>
            <a:off x="3520257" y="4209654"/>
            <a:ext cx="4850907" cy="2431869"/>
            <a:chOff x="3741342" y="4063526"/>
            <a:chExt cx="4383386" cy="21974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17268DD-ECB7-4415-BD6B-87B7C196F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23" r="4270"/>
            <a:stretch/>
          </p:blipFill>
          <p:spPr>
            <a:xfrm>
              <a:off x="3741342" y="4063526"/>
              <a:ext cx="4383386" cy="178044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7269B61-D48F-4E9C-BD38-C33F49E546BA}"/>
                </a:ext>
              </a:extLst>
            </p:cNvPr>
            <p:cNvSpPr txBox="1"/>
            <p:nvPr/>
          </p:nvSpPr>
          <p:spPr>
            <a:xfrm>
              <a:off x="4848235" y="5927279"/>
              <a:ext cx="2169600" cy="3337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รูปที่ 1.18 </a:t>
              </a:r>
              <a:r>
                <a:rPr lang="th-TH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การเหลาดินสอแบบกรวย</a:t>
              </a:r>
              <a:r>
                <a:rPr lang="th-TH" dirty="0">
                  <a:solidFill>
                    <a:srgbClr val="2A2F5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153C22D-4277-409D-BDD1-53939B025871}"/>
              </a:ext>
            </a:extLst>
          </p:cNvPr>
          <p:cNvGrpSpPr/>
          <p:nvPr/>
        </p:nvGrpSpPr>
        <p:grpSpPr>
          <a:xfrm>
            <a:off x="622970" y="1215782"/>
            <a:ext cx="10944190" cy="2606410"/>
            <a:chOff x="769274" y="1111888"/>
            <a:chExt cx="10944190" cy="260641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5D9FFC3F-C14A-4109-B22C-C9C748C9713D}"/>
                </a:ext>
              </a:extLst>
            </p:cNvPr>
            <p:cNvSpPr/>
            <p:nvPr/>
          </p:nvSpPr>
          <p:spPr>
            <a:xfrm>
              <a:off x="769274" y="1111888"/>
              <a:ext cx="10944190" cy="2606410"/>
            </a:xfrm>
            <a:prstGeom prst="roundRect">
              <a:avLst/>
            </a:prstGeom>
            <a:solidFill>
              <a:srgbClr val="FFF5ED"/>
            </a:solidFill>
            <a:ln w="28575">
              <a:solidFill>
                <a:srgbClr val="B9B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458894E7-260A-4F79-AC2E-926B488D5AA5}"/>
                </a:ext>
              </a:extLst>
            </p:cNvPr>
            <p:cNvCxnSpPr>
              <a:cxnSpLocks/>
            </p:cNvCxnSpPr>
            <p:nvPr/>
          </p:nvCxnSpPr>
          <p:spPr>
            <a:xfrm>
              <a:off x="769274" y="1672347"/>
              <a:ext cx="10944190" cy="0"/>
            </a:xfrm>
            <a:prstGeom prst="line">
              <a:avLst/>
            </a:prstGeom>
            <a:ln w="28575">
              <a:solidFill>
                <a:srgbClr val="B9BB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AA5E19C1-9B7F-49AD-810A-3D3B62C09C09}"/>
                </a:ext>
              </a:extLst>
            </p:cNvPr>
            <p:cNvGrpSpPr/>
            <p:nvPr/>
          </p:nvGrpSpPr>
          <p:grpSpPr>
            <a:xfrm>
              <a:off x="10756811" y="1298239"/>
              <a:ext cx="653574" cy="134578"/>
              <a:chOff x="11002782" y="1710627"/>
              <a:chExt cx="653574" cy="13457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3A1DEF1A-C267-4739-ADBE-9D5E763CC216}"/>
                  </a:ext>
                </a:extLst>
              </p:cNvPr>
              <p:cNvSpPr/>
              <p:nvPr/>
            </p:nvSpPr>
            <p:spPr>
              <a:xfrm>
                <a:off x="11002782" y="1710629"/>
                <a:ext cx="140586" cy="1345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B16E7C06-E8B1-43AE-A9F1-C328C8FEDD82}"/>
                  </a:ext>
                </a:extLst>
              </p:cNvPr>
              <p:cNvSpPr/>
              <p:nvPr/>
            </p:nvSpPr>
            <p:spPr>
              <a:xfrm>
                <a:off x="11515770" y="1710627"/>
                <a:ext cx="140586" cy="1345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A44FCC9-BFFA-4E65-9609-13F5CA6880D5}"/>
                  </a:ext>
                </a:extLst>
              </p:cNvPr>
              <p:cNvSpPr/>
              <p:nvPr/>
            </p:nvSpPr>
            <p:spPr>
              <a:xfrm>
                <a:off x="11173778" y="1710629"/>
                <a:ext cx="140586" cy="1345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84C96DD2-F094-4052-9676-1BEF4E995EFE}"/>
                  </a:ext>
                </a:extLst>
              </p:cNvPr>
              <p:cNvSpPr/>
              <p:nvPr/>
            </p:nvSpPr>
            <p:spPr>
              <a:xfrm>
                <a:off x="11344774" y="1710628"/>
                <a:ext cx="140586" cy="1345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BB49535-196C-4938-B2D4-C66B1635A72E}"/>
                </a:ext>
              </a:extLst>
            </p:cNvPr>
            <p:cNvSpPr txBox="1"/>
            <p:nvPr/>
          </p:nvSpPr>
          <p:spPr>
            <a:xfrm>
              <a:off x="863338" y="1768085"/>
              <a:ext cx="10850126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              </a:t>
              </a:r>
              <a:r>
                <a:rPr lang="th-TH" sz="28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การเหลาดินสอเปลือกไม้ </a:t>
              </a:r>
              <a:r>
                <a:rPr lang="th-TH" sz="28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เส้นที่ได้ในการเขียนแบบจะหนาหรือบาง จะขึ้นอยู่กับการเหลาดินสอที่ใช้ในการเขียนแบบ การเหลาดินสอเขียนแบบสามารถแบ่งได้ 2 วิธี คือ	</a:t>
              </a:r>
              <a:br>
                <a:rPr lang="th-TH" sz="28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</a:br>
              <a:r>
                <a:rPr lang="th-TH" sz="28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      </a:t>
              </a:r>
              <a:r>
                <a:rPr lang="th-TH" sz="28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1.1 การเหลาดินสอแบบกรวย </a:t>
              </a:r>
              <a:r>
                <a:rPr lang="th-TH" sz="28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การเหลาดินสอแบบนี้จะทำให้ได้ปลายดินสอแหลม ใช้ในการร่างแบบ เขียนเส้นกำหนดขนาด เส้นช่วยกำหนดขนาด เส้นศูนย์กลางเล็ก เส้นทแยงมุมพื้นที่ราบ และเส้นลายตัด ดังรูปที่ 1.18</a:t>
              </a:r>
              <a:r>
                <a:rPr lang="th-TH" sz="2800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 </a:t>
              </a:r>
              <a:endParaRPr lang="th-TH" sz="2400" dirty="0">
                <a:solidFill>
                  <a:srgbClr val="002060"/>
                </a:solidFill>
                <a:cs typeface="Angsana New" panose="02020603050405020304" pitchFamily="18" charset="-34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0985BAC3-8157-4901-BEFE-FF3F1C61A74B}"/>
                </a:ext>
              </a:extLst>
            </p:cNvPr>
            <p:cNvSpPr/>
            <p:nvPr/>
          </p:nvSpPr>
          <p:spPr>
            <a:xfrm>
              <a:off x="1356391" y="1905321"/>
              <a:ext cx="244443" cy="247658"/>
            </a:xfrm>
            <a:prstGeom prst="ellipse">
              <a:avLst/>
            </a:prstGeom>
            <a:solidFill>
              <a:srgbClr val="C84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prstClr val="white"/>
                  </a:solidFill>
                  <a:cs typeface="Angsana New" panose="02020603050405020304" pitchFamily="18" charset="-34"/>
                </a:rPr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" y="-12189"/>
            <a:ext cx="12192000" cy="871169"/>
            <a:chOff x="-3752267" y="2122247"/>
            <a:chExt cx="12192000" cy="87116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6AEE6024-02E9-4850-B379-E470B7F3C55D}"/>
                </a:ext>
              </a:extLst>
            </p:cNvPr>
            <p:cNvGrpSpPr/>
            <p:nvPr/>
          </p:nvGrpSpPr>
          <p:grpSpPr>
            <a:xfrm>
              <a:off x="-3752267" y="2122247"/>
              <a:ext cx="12192000" cy="840509"/>
              <a:chOff x="0" y="0"/>
              <a:chExt cx="12192000" cy="84050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A5992961-E491-4935-B72B-D79536B32A7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840509"/>
              </a:xfrm>
              <a:prstGeom prst="rect">
                <a:avLst/>
              </a:prstGeom>
              <a:solidFill>
                <a:srgbClr val="D6D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861FE396-2665-4842-80C2-F45DCD91B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3131" y="613985"/>
                <a:ext cx="5098869" cy="0"/>
              </a:xfrm>
              <a:prstGeom prst="line">
                <a:avLst/>
              </a:prstGeom>
              <a:ln w="28575">
                <a:solidFill>
                  <a:srgbClr val="B9BB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405DDA3-D410-4881-85A2-91F1A29E0C88}"/>
                </a:ext>
              </a:extLst>
            </p:cNvPr>
            <p:cNvSpPr txBox="1"/>
            <p:nvPr/>
          </p:nvSpPr>
          <p:spPr>
            <a:xfrm>
              <a:off x="-3584642" y="2162419"/>
              <a:ext cx="82221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เครื่องมือและวิธีการใช้เครื่องมือเขียนแบบ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557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C3FEAE-D08F-4A8F-A85F-C21E2D09F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564" y="3272240"/>
            <a:ext cx="6921453" cy="1859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DA1F15-C27D-43AB-B2AB-7E33F962CB79}"/>
              </a:ext>
            </a:extLst>
          </p:cNvPr>
          <p:cNvSpPr txBox="1"/>
          <p:nvPr/>
        </p:nvSpPr>
        <p:spPr>
          <a:xfrm>
            <a:off x="4918700" y="5294528"/>
            <a:ext cx="2486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2A2F50"/>
                </a:solidFill>
                <a:latin typeface="UPCxB"/>
                <a:cs typeface="Angsana New" panose="02020603050405020304" pitchFamily="18" charset="-34"/>
              </a:rPr>
              <a:t>รูปที่ 1.19 </a:t>
            </a:r>
            <a:r>
              <a:rPr lang="th-TH" sz="2000" dirty="0">
                <a:solidFill>
                  <a:srgbClr val="2A2F50"/>
                </a:solidFill>
                <a:latin typeface="UPCxB"/>
                <a:cs typeface="Angsana New" panose="02020603050405020304" pitchFamily="18" charset="-34"/>
              </a:rPr>
              <a:t>การเหลาดินสอแบบลิ่ม</a:t>
            </a:r>
            <a:br>
              <a:rPr lang="th-TH" sz="2000" dirty="0">
                <a:solidFill>
                  <a:srgbClr val="2A2F50"/>
                </a:solidFill>
                <a:latin typeface="UPCxB"/>
                <a:cs typeface="Angsana New" panose="02020603050405020304" pitchFamily="18" charset="-34"/>
              </a:rPr>
            </a:br>
            <a:r>
              <a:rPr lang="th-TH" sz="2000" b="1" dirty="0">
                <a:solidFill>
                  <a:srgbClr val="2A2F50"/>
                </a:solidFill>
                <a:latin typeface="UPCxB"/>
                <a:cs typeface="Angsana New" panose="02020603050405020304" pitchFamily="18" charset="-34"/>
              </a:rPr>
              <a:t>ที่มา : </a:t>
            </a:r>
            <a:r>
              <a:rPr lang="th-TH" sz="2000" dirty="0">
                <a:solidFill>
                  <a:srgbClr val="2A2F50"/>
                </a:solidFill>
                <a:latin typeface="UPCxB"/>
                <a:cs typeface="Angsana New" panose="02020603050405020304" pitchFamily="18" charset="-34"/>
              </a:rPr>
              <a:t>ธีระชัย เจ</a:t>
            </a:r>
            <a:r>
              <a:rPr lang="th-TH" sz="2000" dirty="0" err="1">
                <a:solidFill>
                  <a:srgbClr val="2A2F50"/>
                </a:solidFill>
                <a:latin typeface="UPCxB"/>
                <a:cs typeface="Angsana New" panose="02020603050405020304" pitchFamily="18" charset="-34"/>
              </a:rPr>
              <a:t>้ำ</a:t>
            </a:r>
            <a:r>
              <a:rPr lang="th-TH" sz="2000" dirty="0">
                <a:solidFill>
                  <a:srgbClr val="2A2F50"/>
                </a:solidFill>
                <a:latin typeface="UPCxB"/>
                <a:cs typeface="Angsana New" panose="02020603050405020304" pitchFamily="18" charset="-34"/>
              </a:rPr>
              <a:t>สกุล. 2541:37</a:t>
            </a:r>
            <a:r>
              <a:rPr lang="th-TH" sz="2000" dirty="0">
                <a:solidFill>
                  <a:srgbClr val="2A2F50"/>
                </a:solidFill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B06A3C6-8EC8-4C48-941A-7F1A94F5926F}"/>
              </a:ext>
            </a:extLst>
          </p:cNvPr>
          <p:cNvSpPr/>
          <p:nvPr/>
        </p:nvSpPr>
        <p:spPr>
          <a:xfrm>
            <a:off x="1210384" y="1423779"/>
            <a:ext cx="9863811" cy="1202204"/>
          </a:xfrm>
          <a:prstGeom prst="roundRect">
            <a:avLst/>
          </a:prstGeom>
          <a:solidFill>
            <a:srgbClr val="FFF5ED"/>
          </a:solidFill>
          <a:ln w="28575">
            <a:solidFill>
              <a:srgbClr val="B9B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D9E0C7-240E-49E6-916D-3989BA56FF7D}"/>
              </a:ext>
            </a:extLst>
          </p:cNvPr>
          <p:cNvSpPr txBox="1"/>
          <p:nvPr/>
        </p:nvSpPr>
        <p:spPr>
          <a:xfrm>
            <a:off x="1210384" y="1558614"/>
            <a:ext cx="102124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1.2 การเหลาดินสอแบบลิ่ม </a:t>
            </a:r>
            <a:r>
              <a:rPr lang="th-TH" sz="2800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การเหลาดินสอแบบนี้จะทำให้ได้ปลายดินสอแหลมและแบนใช้ในการเขียน   เส้นขอบรูป เส้นสุดเกลียวและเส้นศูนย์กลางใหญ่ ดังรูปที่ 1.19</a:t>
            </a:r>
            <a:r>
              <a:rPr lang="th-TH" sz="2800" dirty="0">
                <a:solidFill>
                  <a:srgbClr val="002060"/>
                </a:solidFill>
                <a:cs typeface="Angsana New" panose="02020603050405020304" pitchFamily="18" charset="-34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554143C-D82F-4027-932E-1D86304FACA0}"/>
              </a:ext>
            </a:extLst>
          </p:cNvPr>
          <p:cNvCxnSpPr/>
          <p:nvPr/>
        </p:nvCxnSpPr>
        <p:spPr>
          <a:xfrm>
            <a:off x="0" y="6165410"/>
            <a:ext cx="12192000" cy="0"/>
          </a:xfrm>
          <a:prstGeom prst="line">
            <a:avLst/>
          </a:prstGeom>
          <a:ln w="28575">
            <a:solidFill>
              <a:srgbClr val="D6D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-2" y="-12189"/>
            <a:ext cx="12192000" cy="871169"/>
            <a:chOff x="-3752267" y="2122247"/>
            <a:chExt cx="12192000" cy="8711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AEE6024-02E9-4850-B379-E470B7F3C55D}"/>
                </a:ext>
              </a:extLst>
            </p:cNvPr>
            <p:cNvGrpSpPr/>
            <p:nvPr/>
          </p:nvGrpSpPr>
          <p:grpSpPr>
            <a:xfrm>
              <a:off x="-3752267" y="2122247"/>
              <a:ext cx="12192000" cy="840509"/>
              <a:chOff x="0" y="0"/>
              <a:chExt cx="12192000" cy="8405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5992961-E491-4935-B72B-D79536B32A7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840509"/>
              </a:xfrm>
              <a:prstGeom prst="rect">
                <a:avLst/>
              </a:prstGeom>
              <a:solidFill>
                <a:srgbClr val="D6D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861FE396-2665-4842-80C2-F45DCD91B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3131" y="613985"/>
                <a:ext cx="5098869" cy="0"/>
              </a:xfrm>
              <a:prstGeom prst="line">
                <a:avLst/>
              </a:prstGeom>
              <a:ln w="28575">
                <a:solidFill>
                  <a:srgbClr val="B9BB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405DDA3-D410-4881-85A2-91F1A29E0C88}"/>
                </a:ext>
              </a:extLst>
            </p:cNvPr>
            <p:cNvSpPr txBox="1"/>
            <p:nvPr/>
          </p:nvSpPr>
          <p:spPr>
            <a:xfrm>
              <a:off x="-3584642" y="2162419"/>
              <a:ext cx="82221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เครื่องมือและวิธีการใช้เครื่องมือเขียนแบบ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02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C8CE2AE-6D75-4907-A608-4D92F667128D}"/>
              </a:ext>
            </a:extLst>
          </p:cNvPr>
          <p:cNvGrpSpPr/>
          <p:nvPr/>
        </p:nvGrpSpPr>
        <p:grpSpPr>
          <a:xfrm>
            <a:off x="3528034" y="3818260"/>
            <a:ext cx="5135932" cy="2881097"/>
            <a:chOff x="3528034" y="3573918"/>
            <a:chExt cx="5135932" cy="2881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5EA1E22-F9B7-4726-AC5C-BE7C90F20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8034" y="3573918"/>
              <a:ext cx="5135932" cy="24695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B11F682-0243-4F73-9C4D-D2C1572BFC32}"/>
                </a:ext>
              </a:extLst>
            </p:cNvPr>
            <p:cNvSpPr txBox="1"/>
            <p:nvPr/>
          </p:nvSpPr>
          <p:spPr>
            <a:xfrm>
              <a:off x="4429125" y="6085683"/>
              <a:ext cx="30046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รูปที่ 1.20 </a:t>
              </a:r>
              <a:r>
                <a:rPr lang="th-TH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แสดงวิธีการเขียนเส้นในแนวระดับ</a:t>
              </a:r>
              <a:r>
                <a:rPr lang="th-TH" dirty="0">
                  <a:solidFill>
                    <a:srgbClr val="2A2F5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3A42B2C-EB03-45F5-AA2E-0FD1CFB47BDC}"/>
              </a:ext>
            </a:extLst>
          </p:cNvPr>
          <p:cNvGrpSpPr/>
          <p:nvPr/>
        </p:nvGrpSpPr>
        <p:grpSpPr>
          <a:xfrm>
            <a:off x="776547" y="1165633"/>
            <a:ext cx="10653452" cy="2374271"/>
            <a:chOff x="769274" y="1338410"/>
            <a:chExt cx="10653452" cy="237427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3740C6A2-12EE-4CF0-97A8-ED448905CAE3}"/>
                </a:ext>
              </a:extLst>
            </p:cNvPr>
            <p:cNvSpPr/>
            <p:nvPr/>
          </p:nvSpPr>
          <p:spPr>
            <a:xfrm>
              <a:off x="769274" y="1338410"/>
              <a:ext cx="10653452" cy="2374271"/>
            </a:xfrm>
            <a:prstGeom prst="roundRect">
              <a:avLst/>
            </a:prstGeom>
            <a:solidFill>
              <a:srgbClr val="FFF5ED"/>
            </a:solidFill>
            <a:ln w="28575">
              <a:solidFill>
                <a:srgbClr val="B9B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EE0FAF7-F5D1-4455-B121-8EC2DD665A34}"/>
                </a:ext>
              </a:extLst>
            </p:cNvPr>
            <p:cNvCxnSpPr>
              <a:cxnSpLocks/>
            </p:cNvCxnSpPr>
            <p:nvPr/>
          </p:nvCxnSpPr>
          <p:spPr>
            <a:xfrm>
              <a:off x="769274" y="1834653"/>
              <a:ext cx="10653452" cy="0"/>
            </a:xfrm>
            <a:prstGeom prst="line">
              <a:avLst/>
            </a:prstGeom>
            <a:ln w="28575">
              <a:solidFill>
                <a:srgbClr val="B9BB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04F729F0-8339-4118-A2EB-4CCAD666FBC5}"/>
                </a:ext>
              </a:extLst>
            </p:cNvPr>
            <p:cNvGrpSpPr/>
            <p:nvPr/>
          </p:nvGrpSpPr>
          <p:grpSpPr>
            <a:xfrm>
              <a:off x="10336187" y="1562898"/>
              <a:ext cx="622068" cy="104419"/>
              <a:chOff x="10582158" y="1975286"/>
              <a:chExt cx="622068" cy="10441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62AE5101-9D47-417D-B08C-ACBDDC00D9B4}"/>
                  </a:ext>
                </a:extLst>
              </p:cNvPr>
              <p:cNvSpPr/>
              <p:nvPr/>
            </p:nvSpPr>
            <p:spPr>
              <a:xfrm>
                <a:off x="10582158" y="1975288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240838B5-17D2-4990-BF9D-B9618C297B02}"/>
                  </a:ext>
                </a:extLst>
              </p:cNvPr>
              <p:cNvSpPr/>
              <p:nvPr/>
            </p:nvSpPr>
            <p:spPr>
              <a:xfrm>
                <a:off x="11095146" y="1975286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DC6356EA-0E41-40B7-ACF0-753E026666E7}"/>
                  </a:ext>
                </a:extLst>
              </p:cNvPr>
              <p:cNvSpPr/>
              <p:nvPr/>
            </p:nvSpPr>
            <p:spPr>
              <a:xfrm>
                <a:off x="10753154" y="1975288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74BED719-4FDE-42DA-8359-977319FAB936}"/>
                  </a:ext>
                </a:extLst>
              </p:cNvPr>
              <p:cNvSpPr/>
              <p:nvPr/>
            </p:nvSpPr>
            <p:spPr>
              <a:xfrm>
                <a:off x="10924150" y="1975287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A48B948-CA89-4719-B89B-A6FDFCBF0C41}"/>
                </a:ext>
              </a:extLst>
            </p:cNvPr>
            <p:cNvSpPr txBox="1"/>
            <p:nvPr/>
          </p:nvSpPr>
          <p:spPr>
            <a:xfrm>
              <a:off x="963923" y="1876896"/>
              <a:ext cx="1026415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             </a:t>
              </a:r>
              <a:r>
                <a:rPr lang="th-TH" sz="24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การใช้ดินสอเขียนแบบ</a:t>
              </a:r>
              <a:r>
                <a:rPr lang="th-TH" sz="24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     </a:t>
              </a:r>
            </a:p>
            <a:p>
              <a:pPr algn="thaiDist"/>
              <a:r>
                <a:rPr lang="th-TH" sz="21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     </a:t>
              </a:r>
              <a:r>
                <a:rPr lang="th-TH" sz="21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2.1 การเขียนเส้นในแนวระดับ </a:t>
              </a:r>
              <a:r>
                <a:rPr lang="en-US" sz="2100" b="1" dirty="0">
                  <a:solidFill>
                    <a:srgbClr val="002060"/>
                  </a:solidFill>
                  <a:latin typeface="Angsana New" panose="02020603050405020304" pitchFamily="18" charset="-34"/>
                  <a:cs typeface="+mj-cs"/>
                </a:rPr>
                <a:t>(Drawing a Horizontal Lines) </a:t>
              </a:r>
              <a:r>
                <a:rPr lang="th-TH" sz="21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การเขียนเส้นในแนวระดับจะต้องใช้ไม้ทีหรือบรรทัดเลื่อน ถ้าใช้ไม้ทีหัวไม้ทีจะต้องแนบกับขอบด้านซ้ายของกระดานเขียนแบบดังรูปที่ 1.20 (ก) และจับดินสอให้อยู่ในแนวขอบของไม้ทีทำมุมเอียงไปด้านหลัง 60 ดังรูปที่ 1.20 (ข) ถ้ามองจากส่วนหัวของไม้ที ดินสอเขียนแบบต้องตั้งฉากกับกระดาษเขียนแบบ ดังรูปที่ 1.20 (ค) ไม่ควรให้ปลายดินสอจดกับขอบไม้ที ดังรูปที่ 1.20 (ง) ขณะลากเส้นต้องหมุนดินสอช้ำๆ เพื่อให้ขนาดเส้นมีความสม่ำเสมอเท่ากัน และไส้ดินสอสึก</a:t>
              </a:r>
              <a:r>
                <a:rPr lang="th-TH" sz="2100" dirty="0" err="1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หรอ</a:t>
              </a:r>
              <a:r>
                <a:rPr lang="th-TH" sz="21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เท่ากันด้วย</a:t>
              </a:r>
              <a:endParaRPr lang="th-TH" sz="2100" dirty="0">
                <a:solidFill>
                  <a:srgbClr val="002060"/>
                </a:solidFill>
                <a:cs typeface="Angsana New" panose="02020603050405020304" pitchFamily="18" charset="-3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8479E0E-F2CE-4422-8931-16CD717CDA7E}"/>
                </a:ext>
              </a:extLst>
            </p:cNvPr>
            <p:cNvSpPr/>
            <p:nvPr/>
          </p:nvSpPr>
          <p:spPr>
            <a:xfrm>
              <a:off x="1271813" y="2001990"/>
              <a:ext cx="244443" cy="247658"/>
            </a:xfrm>
            <a:prstGeom prst="ellipse">
              <a:avLst/>
            </a:prstGeom>
            <a:solidFill>
              <a:srgbClr val="C84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prstClr val="white"/>
                  </a:solidFill>
                  <a:cs typeface="Angsana New" panose="02020603050405020304" pitchFamily="18" charset="-34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2" y="-12189"/>
            <a:ext cx="12192000" cy="871169"/>
            <a:chOff x="-3752267" y="2122247"/>
            <a:chExt cx="12192000" cy="87116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6AEE6024-02E9-4850-B379-E470B7F3C55D}"/>
                </a:ext>
              </a:extLst>
            </p:cNvPr>
            <p:cNvGrpSpPr/>
            <p:nvPr/>
          </p:nvGrpSpPr>
          <p:grpSpPr>
            <a:xfrm>
              <a:off x="-3752267" y="2122247"/>
              <a:ext cx="12192000" cy="840509"/>
              <a:chOff x="0" y="0"/>
              <a:chExt cx="12192000" cy="84050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A5992961-E491-4935-B72B-D79536B32A7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840509"/>
              </a:xfrm>
              <a:prstGeom prst="rect">
                <a:avLst/>
              </a:prstGeom>
              <a:solidFill>
                <a:srgbClr val="D6D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861FE396-2665-4842-80C2-F45DCD91B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3131" y="613985"/>
                <a:ext cx="5098869" cy="0"/>
              </a:xfrm>
              <a:prstGeom prst="line">
                <a:avLst/>
              </a:prstGeom>
              <a:ln w="28575">
                <a:solidFill>
                  <a:srgbClr val="B9BB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405DDA3-D410-4881-85A2-91F1A29E0C88}"/>
                </a:ext>
              </a:extLst>
            </p:cNvPr>
            <p:cNvSpPr txBox="1"/>
            <p:nvPr/>
          </p:nvSpPr>
          <p:spPr>
            <a:xfrm>
              <a:off x="-3584642" y="2162419"/>
              <a:ext cx="82221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เครื่องมือและวิธีการใช้เครื่องมือเขียนแบบ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737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7E746F-3D8E-4EFB-B18B-B90572DF123F}"/>
              </a:ext>
            </a:extLst>
          </p:cNvPr>
          <p:cNvGrpSpPr/>
          <p:nvPr/>
        </p:nvGrpSpPr>
        <p:grpSpPr>
          <a:xfrm>
            <a:off x="1167894" y="1158613"/>
            <a:ext cx="9242931" cy="1726020"/>
            <a:chOff x="962684" y="1615756"/>
            <a:chExt cx="9856207" cy="138999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49A48AA6-E13A-43C7-A565-9DD81D02EBB9}"/>
                </a:ext>
              </a:extLst>
            </p:cNvPr>
            <p:cNvSpPr/>
            <p:nvPr/>
          </p:nvSpPr>
          <p:spPr>
            <a:xfrm>
              <a:off x="962684" y="1615756"/>
              <a:ext cx="9856207" cy="1389994"/>
            </a:xfrm>
            <a:prstGeom prst="roundRect">
              <a:avLst/>
            </a:prstGeom>
            <a:solidFill>
              <a:srgbClr val="FFF5ED"/>
            </a:solidFill>
            <a:ln w="28575">
              <a:solidFill>
                <a:srgbClr val="B9B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2941E83-E13C-4604-B80F-38488784036B}"/>
                </a:ext>
              </a:extLst>
            </p:cNvPr>
            <p:cNvSpPr txBox="1"/>
            <p:nvPr/>
          </p:nvSpPr>
          <p:spPr>
            <a:xfrm>
              <a:off x="1062272" y="1678715"/>
              <a:ext cx="9756619" cy="1313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25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      2.2 การเขียนเส้นในแนวดิ่ง </a:t>
              </a:r>
              <a:r>
                <a:rPr lang="en-US" sz="2500" b="1" dirty="0">
                  <a:solidFill>
                    <a:srgbClr val="002060"/>
                  </a:solidFill>
                  <a:latin typeface="Angsana New" panose="02020603050405020304" pitchFamily="18" charset="-34"/>
                  <a:cs typeface="+mj-cs"/>
                </a:rPr>
                <a:t>(Drawing a Vertical Lines) </a:t>
              </a:r>
              <a:r>
                <a:rPr lang="th-TH" sz="25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การเขียนเส้นในแนวดิ่งจะต้องใช้ไม้ทีหรือบรรทัดเลื่อนร่วมกับฉากสามเหลี่ยม 45 หรือ </a:t>
              </a:r>
              <a:r>
                <a:rPr lang="th-TH" sz="2500" dirty="0">
                  <a:solidFill>
                    <a:srgbClr val="002060"/>
                  </a:solidFill>
                  <a:latin typeface="Amasis MT Pro" panose="020B0604020202020204" pitchFamily="18" charset="0"/>
                  <a:cs typeface="Angsana New" panose="02020603050405020304" pitchFamily="18" charset="-34"/>
                </a:rPr>
                <a:t>30</a:t>
              </a:r>
              <a:r>
                <a:rPr lang="en-US" sz="2500" dirty="0">
                  <a:solidFill>
                    <a:srgbClr val="002060"/>
                  </a:solidFill>
                  <a:latin typeface="Amasis MT Pro" panose="020B0604020202020204" pitchFamily="18" charset="0"/>
                  <a:cs typeface="+mj-cs"/>
                </a:rPr>
                <a:t>x</a:t>
              </a:r>
              <a:r>
                <a:rPr lang="th-TH" sz="2500" dirty="0">
                  <a:solidFill>
                    <a:srgbClr val="002060"/>
                  </a:solidFill>
                  <a:latin typeface="Amasis MT Pro" panose="020B0604020202020204" pitchFamily="18" charset="0"/>
                  <a:cs typeface="Angsana New" panose="02020603050405020304" pitchFamily="18" charset="-34"/>
                </a:rPr>
                <a:t>60</a:t>
              </a:r>
              <a:r>
                <a:rPr lang="th-TH" sz="25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 โดยต้องยึดฉากสามเหลี่ยมให้แนบชิดกับไม้ทีหรือบรรทัดเลื่อน ดังรูปที่ 1.21 (ก) ลากดินสอให้ทำมุมประมาณ 60 กับกระดาษเขียนแบบ ดังรูปที่1.21 (ข) และการลากเส้นให้สะดวกผู้เขียนแบบควรหมุนตัวให้อยู่ในท่าที่เหมาะสม ดังรูปที่ 1.21 (ค)</a:t>
              </a:r>
              <a:r>
                <a:rPr lang="th-TH" sz="2500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AF2160F-86CE-48DA-BEEA-5E029D4B8FA0}"/>
              </a:ext>
            </a:extLst>
          </p:cNvPr>
          <p:cNvGrpSpPr/>
          <p:nvPr/>
        </p:nvGrpSpPr>
        <p:grpSpPr>
          <a:xfrm>
            <a:off x="3480350" y="3069966"/>
            <a:ext cx="4711409" cy="3609770"/>
            <a:chOff x="3143249" y="3005750"/>
            <a:chExt cx="4711409" cy="360977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C4C544D-8535-48C0-B351-B38FA0061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3249" y="3005750"/>
              <a:ext cx="4711409" cy="314825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F8D397B-D025-463A-B56E-076B7AC09DE5}"/>
                </a:ext>
              </a:extLst>
            </p:cNvPr>
            <p:cNvSpPr txBox="1"/>
            <p:nvPr/>
          </p:nvSpPr>
          <p:spPr>
            <a:xfrm>
              <a:off x="4064935" y="6246188"/>
              <a:ext cx="31036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รูปที่ 1.21 </a:t>
              </a:r>
              <a:r>
                <a:rPr lang="th-TH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แสดงวิธีการเขียนเส้นในแนวดิ่ง</a:t>
              </a:r>
              <a:r>
                <a:rPr lang="th-TH" dirty="0">
                  <a:solidFill>
                    <a:srgbClr val="2A2F5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2" y="-12189"/>
            <a:ext cx="12192000" cy="871169"/>
            <a:chOff x="-3752267" y="2122247"/>
            <a:chExt cx="12192000" cy="87116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AEE6024-02E9-4850-B379-E470B7F3C55D}"/>
                </a:ext>
              </a:extLst>
            </p:cNvPr>
            <p:cNvGrpSpPr/>
            <p:nvPr/>
          </p:nvGrpSpPr>
          <p:grpSpPr>
            <a:xfrm>
              <a:off x="-3752267" y="2122247"/>
              <a:ext cx="12192000" cy="840509"/>
              <a:chOff x="0" y="0"/>
              <a:chExt cx="12192000" cy="84050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5992961-E491-4935-B72B-D79536B32A7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840509"/>
              </a:xfrm>
              <a:prstGeom prst="rect">
                <a:avLst/>
              </a:prstGeom>
              <a:solidFill>
                <a:srgbClr val="D6D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861FE396-2665-4842-80C2-F45DCD91B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3131" y="613985"/>
                <a:ext cx="5098869" cy="0"/>
              </a:xfrm>
              <a:prstGeom prst="line">
                <a:avLst/>
              </a:prstGeom>
              <a:ln w="28575">
                <a:solidFill>
                  <a:srgbClr val="B9BB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405DDA3-D410-4881-85A2-91F1A29E0C88}"/>
                </a:ext>
              </a:extLst>
            </p:cNvPr>
            <p:cNvSpPr txBox="1"/>
            <p:nvPr/>
          </p:nvSpPr>
          <p:spPr>
            <a:xfrm>
              <a:off x="-3584642" y="2162419"/>
              <a:ext cx="82221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เครื่องมือและวิธีการใช้เครื่องมือเขียนแบบ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944" r="100000">
                        <a14:foregroundMark x1="78889" y1="46667" x2="83889" y2="51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94850">
            <a:off x="8341580" y="1637201"/>
            <a:ext cx="3429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79881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9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44117" y="2706282"/>
            <a:ext cx="11303763" cy="1936279"/>
            <a:chOff x="444117" y="2706282"/>
            <a:chExt cx="11303763" cy="1936279"/>
          </a:xfrm>
        </p:grpSpPr>
        <p:grpSp>
          <p:nvGrpSpPr>
            <p:cNvPr id="6" name="Group 43">
              <a:extLst>
                <a:ext uri="{FF2B5EF4-FFF2-40B4-BE49-F238E27FC236}">
                  <a16:creationId xmlns:a16="http://schemas.microsoft.com/office/drawing/2014/main" xmlns="" id="{AFD6795B-05B0-430D-AE61-FF01F7458539}"/>
                </a:ext>
              </a:extLst>
            </p:cNvPr>
            <p:cNvGrpSpPr/>
            <p:nvPr/>
          </p:nvGrpSpPr>
          <p:grpSpPr>
            <a:xfrm>
              <a:off x="444117" y="2706282"/>
              <a:ext cx="11303763" cy="1936279"/>
              <a:chOff x="0" y="0"/>
              <a:chExt cx="3460767" cy="1251930"/>
            </a:xfrm>
            <a:solidFill>
              <a:srgbClr val="B9BBDD"/>
            </a:solidFill>
          </p:grpSpPr>
          <p:sp>
            <p:nvSpPr>
              <p:cNvPr id="7" name="Freeform 44">
                <a:extLst>
                  <a:ext uri="{FF2B5EF4-FFF2-40B4-BE49-F238E27FC236}">
                    <a16:creationId xmlns:a16="http://schemas.microsoft.com/office/drawing/2014/main" xmlns="" id="{3648E23A-8952-41A2-AC06-38192638B2BF}"/>
                  </a:ext>
                </a:extLst>
              </p:cNvPr>
              <p:cNvSpPr/>
              <p:nvPr/>
            </p:nvSpPr>
            <p:spPr>
              <a:xfrm>
                <a:off x="0" y="0"/>
                <a:ext cx="3460767" cy="1251930"/>
              </a:xfrm>
              <a:custGeom>
                <a:avLst/>
                <a:gdLst/>
                <a:ahLst/>
                <a:cxnLst/>
                <a:rect l="l" t="t" r="r" b="b"/>
                <a:pathLst>
                  <a:path w="3460767" h="1251930">
                    <a:moveTo>
                      <a:pt x="3336307" y="1251930"/>
                    </a:moveTo>
                    <a:lnTo>
                      <a:pt x="124460" y="1251930"/>
                    </a:lnTo>
                    <a:cubicBezTo>
                      <a:pt x="55880" y="1251930"/>
                      <a:pt x="0" y="1196050"/>
                      <a:pt x="0" y="112747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36307" y="0"/>
                    </a:lnTo>
                    <a:cubicBezTo>
                      <a:pt x="3404887" y="0"/>
                      <a:pt x="3460767" y="55880"/>
                      <a:pt x="3460767" y="124460"/>
                    </a:cubicBezTo>
                    <a:lnTo>
                      <a:pt x="3460767" y="1127470"/>
                    </a:lnTo>
                    <a:cubicBezTo>
                      <a:pt x="3460767" y="1196050"/>
                      <a:pt x="3404887" y="1251930"/>
                      <a:pt x="3336307" y="125193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E041377-9006-4D37-99C6-04BAE738EC32}"/>
                </a:ext>
              </a:extLst>
            </p:cNvPr>
            <p:cNvSpPr txBox="1"/>
            <p:nvPr/>
          </p:nvSpPr>
          <p:spPr>
            <a:xfrm>
              <a:off x="638737" y="2976225"/>
              <a:ext cx="8117072" cy="141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6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สาระการเรียนรู้</a:t>
              </a:r>
              <a:br>
                <a:rPr lang="th-TH" sz="36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</a:br>
              <a:r>
                <a:rPr lang="en-US" sz="2000" b="1" dirty="0">
                  <a:solidFill>
                    <a:srgbClr val="2A2F50"/>
                  </a:solidFill>
                  <a:cs typeface="+mj-cs"/>
                </a:rPr>
                <a:t>   </a:t>
              </a:r>
              <a:r>
                <a:rPr lang="th-TH" sz="2500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1. เครื่องมือและวิธีการใช้เครื่องมือเขียนแบบ</a:t>
              </a:r>
              <a:endParaRPr lang="en-US" sz="2500" dirty="0">
                <a:solidFill>
                  <a:srgbClr val="2A2F50"/>
                </a:solidFill>
                <a:latin typeface="UPCxB"/>
                <a:cs typeface="+mj-cs"/>
              </a:endParaRPr>
            </a:p>
            <a:p>
              <a:r>
                <a:rPr lang="en-US" sz="2500" dirty="0">
                  <a:solidFill>
                    <a:srgbClr val="2A2F50"/>
                  </a:solidFill>
                  <a:latin typeface="UPCxB"/>
                  <a:cs typeface="+mj-cs"/>
                </a:rPr>
                <a:t>  </a:t>
              </a:r>
              <a:r>
                <a:rPr lang="th-TH" sz="2500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2. กำรบำรุงรักษาเครื่องมือเขียนแบบ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66ABD30E-7330-4773-8351-363921C14DDA}"/>
                </a:ext>
              </a:extLst>
            </p:cNvPr>
            <p:cNvSpPr/>
            <p:nvPr/>
          </p:nvSpPr>
          <p:spPr>
            <a:xfrm>
              <a:off x="9928210" y="2919415"/>
              <a:ext cx="176100" cy="164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F3A42A9-4731-4142-B750-DB9C0AFED02F}"/>
                </a:ext>
              </a:extLst>
            </p:cNvPr>
            <p:cNvSpPr/>
            <p:nvPr/>
          </p:nvSpPr>
          <p:spPr>
            <a:xfrm>
              <a:off x="10315073" y="2919415"/>
              <a:ext cx="176100" cy="164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DE69A92-26E7-4BAF-BDD6-D733ADF46219}"/>
                </a:ext>
              </a:extLst>
            </p:cNvPr>
            <p:cNvSpPr/>
            <p:nvPr/>
          </p:nvSpPr>
          <p:spPr>
            <a:xfrm>
              <a:off x="10701936" y="2919415"/>
              <a:ext cx="176100" cy="164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D42AF2F-C276-498B-902A-3627CB4F92A2}"/>
                </a:ext>
              </a:extLst>
            </p:cNvPr>
            <p:cNvSpPr/>
            <p:nvPr/>
          </p:nvSpPr>
          <p:spPr>
            <a:xfrm>
              <a:off x="11088799" y="2919415"/>
              <a:ext cx="176100" cy="164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117" y="4995239"/>
            <a:ext cx="11303763" cy="1569538"/>
            <a:chOff x="444117" y="5046515"/>
            <a:chExt cx="11303763" cy="1569538"/>
          </a:xfrm>
          <a:solidFill>
            <a:srgbClr val="FEE7E6"/>
          </a:solidFill>
        </p:grpSpPr>
        <p:grpSp>
          <p:nvGrpSpPr>
            <p:cNvPr id="4" name="Group 43">
              <a:extLst>
                <a:ext uri="{FF2B5EF4-FFF2-40B4-BE49-F238E27FC236}">
                  <a16:creationId xmlns:a16="http://schemas.microsoft.com/office/drawing/2014/main" xmlns="" id="{4A5FA2AB-E6A0-4491-98E7-4AC66794788F}"/>
                </a:ext>
              </a:extLst>
            </p:cNvPr>
            <p:cNvGrpSpPr/>
            <p:nvPr/>
          </p:nvGrpSpPr>
          <p:grpSpPr>
            <a:xfrm>
              <a:off x="444117" y="5046515"/>
              <a:ext cx="11303763" cy="1569538"/>
              <a:chOff x="0" y="0"/>
              <a:chExt cx="3460767" cy="1251930"/>
            </a:xfrm>
            <a:grpFill/>
          </p:grpSpPr>
          <p:sp>
            <p:nvSpPr>
              <p:cNvPr id="5" name="Freeform 44">
                <a:extLst>
                  <a:ext uri="{FF2B5EF4-FFF2-40B4-BE49-F238E27FC236}">
                    <a16:creationId xmlns:a16="http://schemas.microsoft.com/office/drawing/2014/main" xmlns="" id="{4BB1B901-D1EC-47F2-B91B-E80B68608423}"/>
                  </a:ext>
                </a:extLst>
              </p:cNvPr>
              <p:cNvSpPr/>
              <p:nvPr/>
            </p:nvSpPr>
            <p:spPr>
              <a:xfrm>
                <a:off x="0" y="0"/>
                <a:ext cx="3460767" cy="1251930"/>
              </a:xfrm>
              <a:custGeom>
                <a:avLst/>
                <a:gdLst/>
                <a:ahLst/>
                <a:cxnLst/>
                <a:rect l="l" t="t" r="r" b="b"/>
                <a:pathLst>
                  <a:path w="3460767" h="1251930">
                    <a:moveTo>
                      <a:pt x="3336307" y="1251930"/>
                    </a:moveTo>
                    <a:lnTo>
                      <a:pt x="124460" y="1251930"/>
                    </a:lnTo>
                    <a:cubicBezTo>
                      <a:pt x="55880" y="1251930"/>
                      <a:pt x="0" y="1196050"/>
                      <a:pt x="0" y="112747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36307" y="0"/>
                    </a:lnTo>
                    <a:cubicBezTo>
                      <a:pt x="3404887" y="0"/>
                      <a:pt x="3460767" y="55880"/>
                      <a:pt x="3460767" y="124460"/>
                    </a:cubicBezTo>
                    <a:lnTo>
                      <a:pt x="3460767" y="1127470"/>
                    </a:lnTo>
                    <a:cubicBezTo>
                      <a:pt x="3460767" y="1196050"/>
                      <a:pt x="3404887" y="1251930"/>
                      <a:pt x="3336307" y="125193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567296C-AA43-446F-BE6F-7AB7BFA324C8}"/>
                </a:ext>
              </a:extLst>
            </p:cNvPr>
            <p:cNvSpPr txBox="1"/>
            <p:nvPr/>
          </p:nvSpPr>
          <p:spPr>
            <a:xfrm>
              <a:off x="638737" y="5236272"/>
              <a:ext cx="6874870" cy="103105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th-TH" sz="36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สมรรถนะประจำหน่วย</a:t>
              </a:r>
              <a:br>
                <a:rPr lang="th-TH" sz="36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</a:br>
              <a:r>
                <a:rPr lang="th-TH" sz="2400" b="1" dirty="0">
                  <a:solidFill>
                    <a:srgbClr val="000000"/>
                  </a:solidFill>
                  <a:cs typeface="Angsana New" panose="02020603050405020304" pitchFamily="18" charset="-34"/>
                </a:rPr>
                <a:t>    </a:t>
              </a:r>
              <a:r>
                <a:rPr lang="th-TH" sz="2500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แสดงความรู้เกี่ยวกับเครื่องมือเขียนแบบในเรื่องของวิธีการใช้และบำรุงรักษา</a:t>
              </a:r>
              <a:endParaRPr lang="th-TH" sz="2500" dirty="0">
                <a:solidFill>
                  <a:srgbClr val="2A2F5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06783C1-732D-44B3-B526-BDBE42E39DC3}"/>
                </a:ext>
              </a:extLst>
            </p:cNvPr>
            <p:cNvSpPr/>
            <p:nvPr/>
          </p:nvSpPr>
          <p:spPr>
            <a:xfrm>
              <a:off x="9928210" y="5257948"/>
              <a:ext cx="176100" cy="164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37443A37-3CD1-4939-AC0D-68297C5B437A}"/>
                </a:ext>
              </a:extLst>
            </p:cNvPr>
            <p:cNvSpPr/>
            <p:nvPr/>
          </p:nvSpPr>
          <p:spPr>
            <a:xfrm>
              <a:off x="10315073" y="5257948"/>
              <a:ext cx="176100" cy="164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29BB16A-1818-4C28-BCC6-37AF8AE6A348}"/>
                </a:ext>
              </a:extLst>
            </p:cNvPr>
            <p:cNvSpPr/>
            <p:nvPr/>
          </p:nvSpPr>
          <p:spPr>
            <a:xfrm>
              <a:off x="10701936" y="5257948"/>
              <a:ext cx="176100" cy="164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F92FA84F-5413-45D8-AAC7-A1968F5E646B}"/>
                </a:ext>
              </a:extLst>
            </p:cNvPr>
            <p:cNvSpPr/>
            <p:nvPr/>
          </p:nvSpPr>
          <p:spPr>
            <a:xfrm>
              <a:off x="11088799" y="5257948"/>
              <a:ext cx="176100" cy="164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4117" y="373670"/>
            <a:ext cx="11303764" cy="2040477"/>
            <a:chOff x="444117" y="373670"/>
            <a:chExt cx="11303764" cy="2040477"/>
          </a:xfrm>
        </p:grpSpPr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xmlns="" id="{71A56BE5-AA8C-4483-A533-18163091ED59}"/>
                </a:ext>
              </a:extLst>
            </p:cNvPr>
            <p:cNvGrpSpPr/>
            <p:nvPr/>
          </p:nvGrpSpPr>
          <p:grpSpPr>
            <a:xfrm>
              <a:off x="444117" y="373670"/>
              <a:ext cx="11303764" cy="2040477"/>
              <a:chOff x="0" y="0"/>
              <a:chExt cx="3460767" cy="1251930"/>
            </a:xfrm>
            <a:solidFill>
              <a:srgbClr val="FFF5ED"/>
            </a:solidFill>
          </p:grpSpPr>
          <p:sp>
            <p:nvSpPr>
              <p:cNvPr id="9" name="Freeform 44">
                <a:extLst>
                  <a:ext uri="{FF2B5EF4-FFF2-40B4-BE49-F238E27FC236}">
                    <a16:creationId xmlns:a16="http://schemas.microsoft.com/office/drawing/2014/main" xmlns="" id="{18E4961F-BE46-4A02-845D-4A9BD48E3B02}"/>
                  </a:ext>
                </a:extLst>
              </p:cNvPr>
              <p:cNvSpPr/>
              <p:nvPr/>
            </p:nvSpPr>
            <p:spPr>
              <a:xfrm>
                <a:off x="0" y="0"/>
                <a:ext cx="3460767" cy="1251930"/>
              </a:xfrm>
              <a:custGeom>
                <a:avLst/>
                <a:gdLst/>
                <a:ahLst/>
                <a:cxnLst/>
                <a:rect l="l" t="t" r="r" b="b"/>
                <a:pathLst>
                  <a:path w="3460767" h="1251930">
                    <a:moveTo>
                      <a:pt x="3336307" y="1251930"/>
                    </a:moveTo>
                    <a:lnTo>
                      <a:pt x="124460" y="1251930"/>
                    </a:lnTo>
                    <a:cubicBezTo>
                      <a:pt x="55880" y="1251930"/>
                      <a:pt x="0" y="1196050"/>
                      <a:pt x="0" y="112747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36307" y="0"/>
                    </a:lnTo>
                    <a:cubicBezTo>
                      <a:pt x="3404887" y="0"/>
                      <a:pt x="3460767" y="55880"/>
                      <a:pt x="3460767" y="124460"/>
                    </a:cubicBezTo>
                    <a:lnTo>
                      <a:pt x="3460767" y="1127470"/>
                    </a:lnTo>
                    <a:cubicBezTo>
                      <a:pt x="3460767" y="1196050"/>
                      <a:pt x="3404887" y="1251930"/>
                      <a:pt x="3336307" y="1251930"/>
                    </a:cubicBezTo>
                    <a:close/>
                  </a:path>
                </a:pathLst>
              </a:custGeom>
              <a:solidFill>
                <a:srgbClr val="D6DFCC"/>
              </a:solidFill>
            </p:spPr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204CE73-BCC1-4462-B815-34B71AEF44A8}"/>
                </a:ext>
              </a:extLst>
            </p:cNvPr>
            <p:cNvSpPr txBox="1"/>
            <p:nvPr/>
          </p:nvSpPr>
          <p:spPr>
            <a:xfrm>
              <a:off x="821616" y="1033513"/>
              <a:ext cx="1052525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2500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เครื่องมือเขียนแบบ เป็นส่วนสำคัญมากในงานเขียนแบบ เพราะการที่จะเขียนแบบให้ถูกต้อง รวดเร็ว สวยงาม จะต้องอาศัย</a:t>
              </a:r>
            </a:p>
            <a:p>
              <a:pPr algn="thaiDist"/>
              <a:r>
                <a:rPr lang="th-TH" sz="2500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เครื่องมือเขียนแบบที่เหมาะสมกับงานนั้นๆ ดังนั้นการเลือกใช้เครื่องมือเขียนแบบที่ถูกต้องและเหมาะสม นอกจากจะทำให้การเขียนแบบมีความละเอียด สวยงาม และรวดเร็วแล้ว ยังเป็นการช่วยให้เครื่องมือเขียนแบบมีอายุการใช้งานยาวนานอีกด้วย</a:t>
              </a:r>
              <a:r>
                <a:rPr lang="th-TH" sz="2500" dirty="0">
                  <a:solidFill>
                    <a:srgbClr val="2A2F5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57BBE32-2469-43B1-A999-92C8A0A7B0B5}"/>
                </a:ext>
              </a:extLst>
            </p:cNvPr>
            <p:cNvSpPr/>
            <p:nvPr/>
          </p:nvSpPr>
          <p:spPr>
            <a:xfrm>
              <a:off x="9928210" y="552578"/>
              <a:ext cx="176100" cy="164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5FA03FA-F2B1-4AA5-93D5-54655074E524}"/>
                </a:ext>
              </a:extLst>
            </p:cNvPr>
            <p:cNvSpPr/>
            <p:nvPr/>
          </p:nvSpPr>
          <p:spPr>
            <a:xfrm>
              <a:off x="10315073" y="552578"/>
              <a:ext cx="176100" cy="164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D6BA2064-FAF9-4F10-992E-E189FFFF2BDA}"/>
                </a:ext>
              </a:extLst>
            </p:cNvPr>
            <p:cNvSpPr/>
            <p:nvPr/>
          </p:nvSpPr>
          <p:spPr>
            <a:xfrm>
              <a:off x="10701936" y="552578"/>
              <a:ext cx="176100" cy="164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FA78E43-D4D3-48D6-B92F-CA0282D4F702}"/>
                </a:ext>
              </a:extLst>
            </p:cNvPr>
            <p:cNvSpPr/>
            <p:nvPr/>
          </p:nvSpPr>
          <p:spPr>
            <a:xfrm>
              <a:off x="11088799" y="552578"/>
              <a:ext cx="176100" cy="1641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38737" y="472732"/>
              <a:ext cx="15969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สาระสำคัญ</a:t>
              </a:r>
              <a:endParaRPr lang="en-US" sz="3600" dirty="0">
                <a:solidFill>
                  <a:srgbClr val="002060"/>
                </a:solidFill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5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9B1B579-B6D9-4176-98C2-CB4BE2BEA5D0}"/>
              </a:ext>
            </a:extLst>
          </p:cNvPr>
          <p:cNvGrpSpPr/>
          <p:nvPr/>
        </p:nvGrpSpPr>
        <p:grpSpPr>
          <a:xfrm>
            <a:off x="7296907" y="1835838"/>
            <a:ext cx="4119654" cy="3968181"/>
            <a:chOff x="7845937" y="1986710"/>
            <a:chExt cx="3606697" cy="347408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50EFBA3-1C4E-4CBE-980F-01E409686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55" t="3761" r="2738" b="2231"/>
            <a:stretch/>
          </p:blipFill>
          <p:spPr>
            <a:xfrm>
              <a:off x="7845937" y="1986710"/>
              <a:ext cx="3606697" cy="288457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E1B8676-2BDF-4B2D-BCF4-65F13112D8CB}"/>
                </a:ext>
              </a:extLst>
            </p:cNvPr>
            <p:cNvSpPr txBox="1"/>
            <p:nvPr/>
          </p:nvSpPr>
          <p:spPr>
            <a:xfrm>
              <a:off x="8085722" y="5110505"/>
              <a:ext cx="3353904" cy="350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รูปที่ 1.22 </a:t>
              </a:r>
              <a:r>
                <a:rPr lang="th-TH" sz="2000" dirty="0">
                  <a:solidFill>
                    <a:srgbClr val="2A2F50"/>
                  </a:solidFill>
                  <a:latin typeface="UPCxB"/>
                  <a:cs typeface="Angsana New" panose="02020603050405020304" pitchFamily="18" charset="-34"/>
                </a:rPr>
                <a:t>อุปกรณ์ทำความสะอาดในงานเขียนแบบ</a:t>
              </a:r>
              <a:r>
                <a:rPr lang="th-TH" sz="2000" dirty="0">
                  <a:solidFill>
                    <a:srgbClr val="2A2F5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352E3F5-BDC9-4E66-9F16-405EAE336E53}"/>
              </a:ext>
            </a:extLst>
          </p:cNvPr>
          <p:cNvGrpSpPr/>
          <p:nvPr/>
        </p:nvGrpSpPr>
        <p:grpSpPr>
          <a:xfrm>
            <a:off x="669901" y="1326626"/>
            <a:ext cx="5830487" cy="5051834"/>
            <a:chOff x="425458" y="1520982"/>
            <a:chExt cx="5830487" cy="505183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E14EFF53-BC7F-4E35-8ED3-E219B19539B2}"/>
                </a:ext>
              </a:extLst>
            </p:cNvPr>
            <p:cNvSpPr/>
            <p:nvPr/>
          </p:nvSpPr>
          <p:spPr>
            <a:xfrm>
              <a:off x="425458" y="1520982"/>
              <a:ext cx="5830487" cy="5051834"/>
            </a:xfrm>
            <a:prstGeom prst="roundRect">
              <a:avLst/>
            </a:prstGeom>
            <a:solidFill>
              <a:srgbClr val="FFF5ED"/>
            </a:solidFill>
            <a:ln w="28575">
              <a:solidFill>
                <a:srgbClr val="B9B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3F7A688-CA16-4E0B-8C69-39749A958A5B}"/>
                </a:ext>
              </a:extLst>
            </p:cNvPr>
            <p:cNvSpPr txBox="1"/>
            <p:nvPr/>
          </p:nvSpPr>
          <p:spPr>
            <a:xfrm>
              <a:off x="716686" y="2157756"/>
              <a:ext cx="5305179" cy="4293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21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       ยางลบ </a:t>
              </a:r>
              <a:r>
                <a:rPr lang="en-US" sz="2100" b="1" dirty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(Rubber Eraser)</a:t>
              </a:r>
              <a:r>
                <a:rPr lang="en-US" sz="2100" b="1" dirty="0">
                  <a:solidFill>
                    <a:srgbClr val="002060"/>
                  </a:solidFill>
                  <a:latin typeface="UPCxB"/>
                  <a:cs typeface="+mj-cs"/>
                </a:rPr>
                <a:t> </a:t>
              </a:r>
              <a:r>
                <a:rPr lang="th-TH" sz="21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ยางลบที่ใช้ในงานเขียนแบบควรเลือกใช้ยางลบที่มีคุณภาพดีมีความอ่อนนุ่ม สามารถลบรอยดินสอได้ง่าย โดยที่กระดาษไม่ช้ำ ดังรูปที่ 1.22 (ก) แต่ถ้ำเป็นนักเขียนแบบมืออาชีพจะนิยมใช้ยางลบไฟฟ้า </a:t>
              </a:r>
              <a:r>
                <a:rPr lang="en-US" sz="2100" dirty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(Electric</a:t>
              </a:r>
              <a:r>
                <a:rPr lang="th-TH" sz="2100" dirty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r>
                <a:rPr lang="en-US" sz="2100" dirty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Eraser)</a:t>
              </a:r>
              <a:r>
                <a:rPr lang="th-TH" sz="21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 ซึ่งสามารถลบได้ง่ายและลบในพื้นที่แคบๆได้ดี ดังรูปที่ 1.22 (ข)</a:t>
              </a:r>
              <a:endParaRPr lang="th-TH" sz="2100" dirty="0">
                <a:solidFill>
                  <a:srgbClr val="002060"/>
                </a:solidFill>
                <a:cs typeface="Angsana New" panose="02020603050405020304" pitchFamily="18" charset="-34"/>
              </a:endParaRPr>
            </a:p>
            <a:p>
              <a:pPr algn="thaiDist"/>
              <a:r>
                <a:rPr lang="th-TH" sz="21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/>
              </a:r>
              <a:br>
                <a:rPr lang="th-TH" sz="21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</a:br>
              <a:r>
                <a:rPr lang="th-TH" sz="21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          </a:t>
              </a:r>
              <a:r>
                <a:rPr lang="th-TH" sz="21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แผ่นกั้นลบ </a:t>
              </a:r>
              <a:r>
                <a:rPr lang="en-US" sz="2100" b="1" dirty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(Eraser Shield) </a:t>
              </a:r>
              <a:r>
                <a:rPr lang="th-TH" sz="21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แผ่นกั้นลบที่ใช้ในการเขียนแบบทำมาจากโลหะไร้สนิม มีขนาดบางภายในแผ่นกั้นลบเซาะร่องเป็นร่องตรงและร่องโค้ง ใช้ป้องกันไม่ให้ยางลบไปลบถูกส่วนที่ต้องการ ดังรูปที่ 1.22 (ค)</a:t>
              </a:r>
            </a:p>
            <a:p>
              <a:pPr algn="thaiDist"/>
              <a:r>
                <a:rPr lang="th-TH" sz="21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/>
              </a:r>
              <a:br>
                <a:rPr lang="th-TH" sz="21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</a:br>
              <a:r>
                <a:rPr lang="th-TH" sz="21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          </a:t>
              </a:r>
              <a:r>
                <a:rPr lang="th-TH" sz="21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แปรงปัดผง </a:t>
              </a:r>
              <a:r>
                <a:rPr lang="en-US" sz="2100" b="1" dirty="0">
                  <a:solidFill>
                    <a:srgbClr val="00206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(Brush) </a:t>
              </a:r>
              <a:r>
                <a:rPr lang="th-TH" sz="21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เป็นแปรงที่ผลิตมาสำหรับการปัดผงแกรไฟต์ของดินสอออกจากแบบงานโดยเฉพาะ และเครื่องมือเขียนแบบโดยไม่ทำให้ผงแกรไฟต์กระจายตัว ดังรูปที่ 1.22 (ง)</a:t>
              </a:r>
              <a:r>
                <a:rPr lang="th-TH" sz="2100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46ED25B-72D2-4A54-B930-49D0CE9CD7F2}"/>
                </a:ext>
              </a:extLst>
            </p:cNvPr>
            <p:cNvSpPr txBox="1"/>
            <p:nvPr/>
          </p:nvSpPr>
          <p:spPr>
            <a:xfrm>
              <a:off x="1586354" y="1576264"/>
              <a:ext cx="3114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b="1" dirty="0">
                  <a:solidFill>
                    <a:srgbClr val="002060"/>
                  </a:solidFill>
                  <a:latin typeface="IrisUPC" panose="020B0604020202020204" pitchFamily="34" charset="-34"/>
                  <a:cs typeface="Angsana New" panose="02020603050405020304" pitchFamily="18" charset="-34"/>
                </a:rPr>
                <a:t>อุปกรณ์ทำความสะอาด</a:t>
              </a:r>
              <a:endParaRPr lang="th-TH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" y="-12189"/>
            <a:ext cx="12192000" cy="871169"/>
            <a:chOff x="-3752267" y="2122247"/>
            <a:chExt cx="12192000" cy="87116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AEE6024-02E9-4850-B379-E470B7F3C55D}"/>
                </a:ext>
              </a:extLst>
            </p:cNvPr>
            <p:cNvGrpSpPr/>
            <p:nvPr/>
          </p:nvGrpSpPr>
          <p:grpSpPr>
            <a:xfrm>
              <a:off x="-3752267" y="2122247"/>
              <a:ext cx="12192000" cy="840509"/>
              <a:chOff x="0" y="0"/>
              <a:chExt cx="12192000" cy="8405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A5992961-E491-4935-B72B-D79536B32A7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840509"/>
              </a:xfrm>
              <a:prstGeom prst="rect">
                <a:avLst/>
              </a:prstGeom>
              <a:solidFill>
                <a:srgbClr val="D6D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861FE396-2665-4842-80C2-F45DCD91B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3131" y="613985"/>
                <a:ext cx="5098869" cy="0"/>
              </a:xfrm>
              <a:prstGeom prst="line">
                <a:avLst/>
              </a:prstGeom>
              <a:ln w="28575">
                <a:solidFill>
                  <a:srgbClr val="B9BB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405DDA3-D410-4881-85A2-91F1A29E0C88}"/>
                </a:ext>
              </a:extLst>
            </p:cNvPr>
            <p:cNvSpPr txBox="1"/>
            <p:nvPr/>
          </p:nvSpPr>
          <p:spPr>
            <a:xfrm>
              <a:off x="-3584642" y="2162419"/>
              <a:ext cx="82221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เครื่องมือและวิธีการใช้เครื่องมือเขียนแบบ</a:t>
              </a:r>
            </a:p>
          </p:txBody>
        </p:sp>
      </p:grpSp>
      <p:pic>
        <p:nvPicPr>
          <p:cNvPr id="1026" name="Picture 2" descr="ยางลบ ยาง โรงเรียน - กราฟิกแบบเวกเตอร์ฟรีบน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67" y="1046105"/>
            <a:ext cx="1020049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333" l="10000" r="90000">
                        <a14:foregroundMark x1="47333" y1="63333" x2="66667" y2="68667"/>
                        <a14:foregroundMark x1="79333" y1="50667" x2="79333" y2="50667"/>
                        <a14:foregroundMark x1="71000" y1="17667" x2="71000" y2="17667"/>
                        <a14:foregroundMark x1="81667" y1="19000" x2="81667" y2="19000"/>
                        <a14:foregroundMark x1="73667" y1="15667" x2="73667" y2="15667"/>
                        <a14:foregroundMark x1="83333" y1="25667" x2="83333" y2="25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2103" y="1005714"/>
            <a:ext cx="1660248" cy="16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1AEAA05-E4A8-4223-8284-6ACF2A8EA2CF}"/>
              </a:ext>
            </a:extLst>
          </p:cNvPr>
          <p:cNvGrpSpPr/>
          <p:nvPr/>
        </p:nvGrpSpPr>
        <p:grpSpPr>
          <a:xfrm>
            <a:off x="6199404" y="1844690"/>
            <a:ext cx="5977413" cy="740795"/>
            <a:chOff x="6199404" y="1554585"/>
            <a:chExt cx="5977413" cy="74079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4D28268E-E791-4967-87C2-90E20061E6D9}"/>
                </a:ext>
              </a:extLst>
            </p:cNvPr>
            <p:cNvSpPr/>
            <p:nvPr/>
          </p:nvSpPr>
          <p:spPr>
            <a:xfrm>
              <a:off x="6515043" y="1561693"/>
              <a:ext cx="5661774" cy="730397"/>
            </a:xfrm>
            <a:custGeom>
              <a:avLst/>
              <a:gdLst>
                <a:gd name="connsiteX0" fmla="*/ 0 w 5661774"/>
                <a:gd name="connsiteY0" fmla="*/ 0 h 730397"/>
                <a:gd name="connsiteX1" fmla="*/ 5661774 w 5661774"/>
                <a:gd name="connsiteY1" fmla="*/ 0 h 730397"/>
                <a:gd name="connsiteX2" fmla="*/ 5661774 w 5661774"/>
                <a:gd name="connsiteY2" fmla="*/ 730397 h 730397"/>
                <a:gd name="connsiteX3" fmla="*/ 0 w 5661774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74" h="730397">
                  <a:moveTo>
                    <a:pt x="0" y="0"/>
                  </a:moveTo>
                  <a:lnTo>
                    <a:pt x="5661774" y="0"/>
                  </a:lnTo>
                  <a:lnTo>
                    <a:pt x="5661774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FEE2446-5272-42F1-B486-B39750E5162F}"/>
                </a:ext>
              </a:extLst>
            </p:cNvPr>
            <p:cNvSpPr/>
            <p:nvPr/>
          </p:nvSpPr>
          <p:spPr>
            <a:xfrm>
              <a:off x="6199404" y="1554585"/>
              <a:ext cx="324100" cy="74079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solidFill>
              <a:srgbClr val="383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A04FEEA-0CBC-4C40-A6A8-9B04EDA1A5C2}"/>
                </a:ext>
              </a:extLst>
            </p:cNvPr>
            <p:cNvSpPr/>
            <p:nvPr/>
          </p:nvSpPr>
          <p:spPr>
            <a:xfrm>
              <a:off x="6523504" y="1601816"/>
              <a:ext cx="55024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ไม่ควรใช้ไม้ทีและฉากสามเหลี่ยมเป็นอุปกรณ์ทาบตัดกระดาษ เพราะจะทำให้ขอบของไม้ทีและฉากสามเหลี่ยมบิ่นจากคมมีดได้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AF117EB-CF20-4964-9FB1-33D8F5423C39}"/>
              </a:ext>
            </a:extLst>
          </p:cNvPr>
          <p:cNvGrpSpPr/>
          <p:nvPr/>
        </p:nvGrpSpPr>
        <p:grpSpPr>
          <a:xfrm>
            <a:off x="103404" y="2729699"/>
            <a:ext cx="6044971" cy="740795"/>
            <a:chOff x="103404" y="2477694"/>
            <a:chExt cx="6044971" cy="74079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6AF15915-43AE-4A29-902B-4C94D839CD98}"/>
                </a:ext>
              </a:extLst>
            </p:cNvPr>
            <p:cNvSpPr/>
            <p:nvPr/>
          </p:nvSpPr>
          <p:spPr>
            <a:xfrm>
              <a:off x="150245" y="2485733"/>
              <a:ext cx="5930572" cy="730397"/>
            </a:xfrm>
            <a:custGeom>
              <a:avLst/>
              <a:gdLst>
                <a:gd name="connsiteX0" fmla="*/ 249384 w 5930572"/>
                <a:gd name="connsiteY0" fmla="*/ 0 h 730397"/>
                <a:gd name="connsiteX1" fmla="*/ 5930572 w 5930572"/>
                <a:gd name="connsiteY1" fmla="*/ 0 h 730397"/>
                <a:gd name="connsiteX2" fmla="*/ 5930572 w 5930572"/>
                <a:gd name="connsiteY2" fmla="*/ 730397 h 730397"/>
                <a:gd name="connsiteX3" fmla="*/ 498766 w 5930572"/>
                <a:gd name="connsiteY3" fmla="*/ 730397 h 730397"/>
                <a:gd name="connsiteX4" fmla="*/ 249384 w 5930572"/>
                <a:gd name="connsiteY4" fmla="*/ 730397 h 730397"/>
                <a:gd name="connsiteX5" fmla="*/ 0 w 5930572"/>
                <a:gd name="connsiteY5" fmla="*/ 730397 h 730397"/>
                <a:gd name="connsiteX6" fmla="*/ 340135 w 5930572"/>
                <a:gd name="connsiteY6" fmla="*/ 355036 h 730397"/>
                <a:gd name="connsiteX7" fmla="*/ 249384 w 5930572"/>
                <a:gd name="connsiteY7" fmla="*/ 0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0572" h="730397">
                  <a:moveTo>
                    <a:pt x="249384" y="0"/>
                  </a:moveTo>
                  <a:lnTo>
                    <a:pt x="5930572" y="0"/>
                  </a:lnTo>
                  <a:lnTo>
                    <a:pt x="5930572" y="730397"/>
                  </a:lnTo>
                  <a:lnTo>
                    <a:pt x="498766" y="730397"/>
                  </a:lnTo>
                  <a:lnTo>
                    <a:pt x="249384" y="730397"/>
                  </a:lnTo>
                  <a:lnTo>
                    <a:pt x="0" y="730397"/>
                  </a:lnTo>
                  <a:cubicBezTo>
                    <a:pt x="113379" y="605277"/>
                    <a:pt x="97113" y="441264"/>
                    <a:pt x="340135" y="355036"/>
                  </a:cubicBezTo>
                  <a:cubicBezTo>
                    <a:pt x="573496" y="129735"/>
                    <a:pt x="249384" y="108622"/>
                    <a:pt x="24938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800">
                <a:solidFill>
                  <a:srgbClr val="002060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7D3199B6-03F9-45A0-BF96-3C19DB50050B}"/>
                </a:ext>
              </a:extLst>
            </p:cNvPr>
            <p:cNvSpPr/>
            <p:nvPr/>
          </p:nvSpPr>
          <p:spPr>
            <a:xfrm>
              <a:off x="103404" y="2477694"/>
              <a:ext cx="495708" cy="74079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solidFill>
              <a:srgbClr val="F37F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F37F78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96CB6DE-B118-490A-9EDF-0676C5827B21}"/>
                </a:ext>
              </a:extLst>
            </p:cNvPr>
            <p:cNvSpPr/>
            <p:nvPr/>
          </p:nvSpPr>
          <p:spPr>
            <a:xfrm>
              <a:off x="645953" y="2540169"/>
              <a:ext cx="55024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ไม่ควรนำเทปกาวติดบนไม้ทีและฉากสามเหลี่ยม เพราะเมื่อลอกออกจะทำให้เกิดยางเหนียวบางๆ เมื่อนำอุปกรณ์เหล่านี้ไปเขียนแบบจะทำให้แบบงานสกปรกได้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0E50ED5-BE45-41D0-8384-E3CD53F4AF6B}"/>
              </a:ext>
            </a:extLst>
          </p:cNvPr>
          <p:cNvGrpSpPr/>
          <p:nvPr/>
        </p:nvGrpSpPr>
        <p:grpSpPr>
          <a:xfrm>
            <a:off x="6199404" y="3617516"/>
            <a:ext cx="5992596" cy="753952"/>
            <a:chOff x="6199404" y="3336936"/>
            <a:chExt cx="5992596" cy="75395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6B1610D5-4C41-499F-A2F3-05B9DCA1357B}"/>
                </a:ext>
              </a:extLst>
            </p:cNvPr>
            <p:cNvSpPr/>
            <p:nvPr/>
          </p:nvSpPr>
          <p:spPr>
            <a:xfrm>
              <a:off x="6543840" y="3336936"/>
              <a:ext cx="5632977" cy="730397"/>
            </a:xfrm>
            <a:custGeom>
              <a:avLst/>
              <a:gdLst>
                <a:gd name="connsiteX0" fmla="*/ 0 w 5632977"/>
                <a:gd name="connsiteY0" fmla="*/ 0 h 730397"/>
                <a:gd name="connsiteX1" fmla="*/ 5632977 w 5632977"/>
                <a:gd name="connsiteY1" fmla="*/ 0 h 730397"/>
                <a:gd name="connsiteX2" fmla="*/ 5632977 w 5632977"/>
                <a:gd name="connsiteY2" fmla="*/ 730397 h 730397"/>
                <a:gd name="connsiteX3" fmla="*/ 0 w 5632977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977" h="730397">
                  <a:moveTo>
                    <a:pt x="0" y="0"/>
                  </a:moveTo>
                  <a:lnTo>
                    <a:pt x="5632977" y="0"/>
                  </a:lnTo>
                  <a:lnTo>
                    <a:pt x="5632977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BA2E368-BD74-4F2B-A23E-9EAC2224AE11}"/>
                </a:ext>
              </a:extLst>
            </p:cNvPr>
            <p:cNvSpPr/>
            <p:nvPr/>
          </p:nvSpPr>
          <p:spPr>
            <a:xfrm>
              <a:off x="6199404" y="3337510"/>
              <a:ext cx="490174" cy="753378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solidFill>
              <a:srgbClr val="F37F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4DFA49FB-9E38-4345-BEC8-6695B80DE1DC}"/>
                </a:ext>
              </a:extLst>
            </p:cNvPr>
            <p:cNvSpPr/>
            <p:nvPr/>
          </p:nvSpPr>
          <p:spPr>
            <a:xfrm>
              <a:off x="6689578" y="3390746"/>
              <a:ext cx="55024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ไม่ควรใช้ปลายวงเวียนเป็นเหล็กงัด เช่น งัดลวดเย็บกระดาษหรือนำไปเจาะรู เพราะจะทำให้ปลายวงเวียนหัก งอ หรือทื่อ เมื่อนำไปเขียนแบบอาจลื่นไถลออกจำกศูนย์กลางได้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2BADB2F-27AE-448E-A0D0-E77C505B562C}"/>
              </a:ext>
            </a:extLst>
          </p:cNvPr>
          <p:cNvGrpSpPr/>
          <p:nvPr/>
        </p:nvGrpSpPr>
        <p:grpSpPr>
          <a:xfrm>
            <a:off x="103404" y="4492237"/>
            <a:ext cx="5998130" cy="974686"/>
            <a:chOff x="103404" y="4268807"/>
            <a:chExt cx="5998130" cy="97468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A23AA862-0CE7-4031-9249-38DF3C4FD8F2}"/>
                </a:ext>
              </a:extLst>
            </p:cNvPr>
            <p:cNvSpPr/>
            <p:nvPr/>
          </p:nvSpPr>
          <p:spPr>
            <a:xfrm>
              <a:off x="499249" y="4268807"/>
              <a:ext cx="5581568" cy="923330"/>
            </a:xfrm>
            <a:custGeom>
              <a:avLst/>
              <a:gdLst>
                <a:gd name="connsiteX0" fmla="*/ 0 w 5581568"/>
                <a:gd name="connsiteY0" fmla="*/ 0 h 730397"/>
                <a:gd name="connsiteX1" fmla="*/ 5581568 w 5581568"/>
                <a:gd name="connsiteY1" fmla="*/ 0 h 730397"/>
                <a:gd name="connsiteX2" fmla="*/ 5581568 w 5581568"/>
                <a:gd name="connsiteY2" fmla="*/ 730397 h 730397"/>
                <a:gd name="connsiteX3" fmla="*/ 0 w 5581568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1568" h="730397">
                  <a:moveTo>
                    <a:pt x="0" y="0"/>
                  </a:moveTo>
                  <a:lnTo>
                    <a:pt x="5581568" y="0"/>
                  </a:lnTo>
                  <a:lnTo>
                    <a:pt x="5581568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6CDA2FE-C829-43DE-9A44-74781433EE44}"/>
                </a:ext>
              </a:extLst>
            </p:cNvPr>
            <p:cNvSpPr/>
            <p:nvPr/>
          </p:nvSpPr>
          <p:spPr>
            <a:xfrm>
              <a:off x="103404" y="4360074"/>
              <a:ext cx="530433" cy="74079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solidFill>
              <a:srgbClr val="383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A73AAE06-8B50-4495-A767-B3F212B37105}"/>
                </a:ext>
              </a:extLst>
            </p:cNvPr>
            <p:cNvSpPr/>
            <p:nvPr/>
          </p:nvSpPr>
          <p:spPr>
            <a:xfrm>
              <a:off x="599112" y="4320163"/>
              <a:ext cx="55024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การเช็ดทำความสะอาดเครื่องมือเขียนแบบด้วยน้ำยา ควรเลือกใช้ชนิดที่มีความเข้มน้อยถ้าใช้สารเคมีที่มีความเข้มข้นมาก จะทำให้สเกลของเครื่องมือเขียนแบบลบออกได้ นอกจากนั้นสารเคมีจะทำลายพื้นผิวของอุปกรณ์เขียนแบบอีกด้วย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E0CC67F-DCEA-4432-A0F8-7689820920FF}"/>
              </a:ext>
            </a:extLst>
          </p:cNvPr>
          <p:cNvGrpSpPr/>
          <p:nvPr/>
        </p:nvGrpSpPr>
        <p:grpSpPr>
          <a:xfrm>
            <a:off x="5942226" y="5256947"/>
            <a:ext cx="6249774" cy="1323439"/>
            <a:chOff x="5942226" y="4890076"/>
            <a:chExt cx="6249774" cy="132343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3DBD88C-B575-4DE1-8652-41E7FFE28AF3}"/>
                </a:ext>
              </a:extLst>
            </p:cNvPr>
            <p:cNvSpPr/>
            <p:nvPr/>
          </p:nvSpPr>
          <p:spPr>
            <a:xfrm>
              <a:off x="6543840" y="5220126"/>
              <a:ext cx="5632977" cy="730397"/>
            </a:xfrm>
            <a:custGeom>
              <a:avLst/>
              <a:gdLst>
                <a:gd name="connsiteX0" fmla="*/ 0 w 5632977"/>
                <a:gd name="connsiteY0" fmla="*/ 0 h 730397"/>
                <a:gd name="connsiteX1" fmla="*/ 5632977 w 5632977"/>
                <a:gd name="connsiteY1" fmla="*/ 0 h 730397"/>
                <a:gd name="connsiteX2" fmla="*/ 5632977 w 5632977"/>
                <a:gd name="connsiteY2" fmla="*/ 730397 h 730397"/>
                <a:gd name="connsiteX3" fmla="*/ 0 w 5632977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977" h="730397">
                  <a:moveTo>
                    <a:pt x="0" y="0"/>
                  </a:moveTo>
                  <a:lnTo>
                    <a:pt x="5632977" y="0"/>
                  </a:lnTo>
                  <a:lnTo>
                    <a:pt x="5632977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2F208D7-1B49-4855-A3FB-5007401E54A0}"/>
                </a:ext>
              </a:extLst>
            </p:cNvPr>
            <p:cNvSpPr/>
            <p:nvPr/>
          </p:nvSpPr>
          <p:spPr>
            <a:xfrm>
              <a:off x="6689578" y="5273936"/>
              <a:ext cx="55024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เครื่องมือเขียนแบบปัจจุบัน มักจะมีคู่มือการใช้งานกำกับไว้ ผู้ใช้ควรศึกษาการใช้งานและการบำรุงรักษาตำมที่บริษัทผู้ผลิตกำหนดไว้ในคู่มือนั้นๆ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1BE294D-3A5B-469C-A8EF-B0D004704A78}"/>
                </a:ext>
              </a:extLst>
            </p:cNvPr>
            <p:cNvSpPr txBox="1"/>
            <p:nvPr/>
          </p:nvSpPr>
          <p:spPr>
            <a:xfrm>
              <a:off x="5942226" y="4890076"/>
              <a:ext cx="67448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8000" b="1" dirty="0">
                  <a:solidFill>
                    <a:srgbClr val="2A2F50"/>
                  </a:solidFill>
                  <a:latin typeface="Arial Black" panose="020B0A04020102020204" pitchFamily="34" charset="0"/>
                  <a:cs typeface="Calibri" pitchFamily="34" charset="0"/>
                </a:rPr>
                <a:t>5</a:t>
              </a:r>
              <a:endParaRPr lang="ko-KR" altLang="en-US" sz="8000" b="1" dirty="0">
                <a:solidFill>
                  <a:srgbClr val="2A2F50"/>
                </a:solidFill>
                <a:latin typeface="Arial Black" panose="020B0A04020102020204" pitchFamily="34" charset="0"/>
                <a:cs typeface="Calibri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1EDEEAC-B9E9-48B4-BC6E-59C220D8B82D}"/>
              </a:ext>
            </a:extLst>
          </p:cNvPr>
          <p:cNvGrpSpPr/>
          <p:nvPr/>
        </p:nvGrpSpPr>
        <p:grpSpPr>
          <a:xfrm>
            <a:off x="0" y="-3721"/>
            <a:ext cx="12192000" cy="840509"/>
            <a:chOff x="0" y="0"/>
            <a:chExt cx="12192000" cy="84050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8C7E48E-661B-4CD9-A68F-7BA1DE16591F}"/>
                </a:ext>
              </a:extLst>
            </p:cNvPr>
            <p:cNvSpPr/>
            <p:nvPr/>
          </p:nvSpPr>
          <p:spPr>
            <a:xfrm>
              <a:off x="0" y="0"/>
              <a:ext cx="12192000" cy="840509"/>
            </a:xfrm>
            <a:prstGeom prst="rect">
              <a:avLst/>
            </a:prstGeom>
            <a:solidFill>
              <a:srgbClr val="FFF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8F3D1CB-382A-4DD2-A3DE-6AB089E74CE0}"/>
                </a:ext>
              </a:extLst>
            </p:cNvPr>
            <p:cNvSpPr txBox="1"/>
            <p:nvPr/>
          </p:nvSpPr>
          <p:spPr>
            <a:xfrm>
              <a:off x="192911" y="71068"/>
              <a:ext cx="551676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4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การบำรุงรักษาเครื่องมือเขียนแบบ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182DA7C0-03D1-4DCB-8353-21CCE6EE8264}"/>
                </a:ext>
              </a:extLst>
            </p:cNvPr>
            <p:cNvCxnSpPr>
              <a:cxnSpLocks/>
            </p:cNvCxnSpPr>
            <p:nvPr/>
          </p:nvCxnSpPr>
          <p:spPr>
            <a:xfrm>
              <a:off x="5495925" y="613985"/>
              <a:ext cx="6696075" cy="0"/>
            </a:xfrm>
            <a:prstGeom prst="line">
              <a:avLst/>
            </a:prstGeom>
            <a:ln w="28575">
              <a:solidFill>
                <a:srgbClr val="D6D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entagon 3"/>
          <p:cNvSpPr/>
          <p:nvPr/>
        </p:nvSpPr>
        <p:spPr>
          <a:xfrm>
            <a:off x="-9525" y="953048"/>
            <a:ext cx="12025926" cy="468793"/>
          </a:xfrm>
          <a:prstGeom prst="homePlate">
            <a:avLst/>
          </a:prstGeom>
          <a:solidFill>
            <a:srgbClr val="F37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F4EE5FD-DC37-4CF2-8386-5D47EFCFD42A}"/>
              </a:ext>
            </a:extLst>
          </p:cNvPr>
          <p:cNvSpPr txBox="1"/>
          <p:nvPr/>
        </p:nvSpPr>
        <p:spPr>
          <a:xfrm>
            <a:off x="116302" y="1012925"/>
            <a:ext cx="116790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rgbClr val="2A2F50"/>
                </a:solidFill>
                <a:latin typeface="UPCxB"/>
                <a:cs typeface="Angsana New" panose="02020603050405020304" pitchFamily="18" charset="-34"/>
              </a:rPr>
              <a:t>เครื่องมือเขียนแบบได้รับการออกแบบเพื่อให้ใช้เฉพาะงาน หากนำไปใช้กับงานที่ไม่เหมาะสมจะทำให้เกิดการเสียหายกับเครื่องมือเขียนแบบได้ โดยสรุปดังนี้</a:t>
            </a:r>
            <a:endParaRPr lang="th-TH" sz="2200" dirty="0">
              <a:solidFill>
                <a:srgbClr val="2A2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7F78">
                <a:alpha val="80000"/>
              </a:srgbClr>
            </a:gs>
            <a:gs pos="39000">
              <a:srgbClr val="7030A0">
                <a:alpha val="0"/>
              </a:srgbClr>
            </a:gs>
            <a:gs pos="69000">
              <a:schemeClr val="accent1">
                <a:lumMod val="45000"/>
                <a:lumOff val="55000"/>
              </a:schemeClr>
            </a:gs>
            <a:gs pos="100000">
              <a:srgbClr val="F37F78">
                <a:alpha val="13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BD17E23-4AF0-4788-BCF6-70C5729B6610}"/>
              </a:ext>
            </a:extLst>
          </p:cNvPr>
          <p:cNvGrpSpPr/>
          <p:nvPr/>
        </p:nvGrpSpPr>
        <p:grpSpPr>
          <a:xfrm>
            <a:off x="108385" y="93342"/>
            <a:ext cx="11996531" cy="6649279"/>
            <a:chOff x="0" y="0"/>
            <a:chExt cx="1760997" cy="961328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xmlns="" id="{65311880-1254-44AC-9E81-43FCDEB58B68}"/>
                </a:ext>
              </a:extLst>
            </p:cNvPr>
            <p:cNvSpPr/>
            <p:nvPr/>
          </p:nvSpPr>
          <p:spPr>
            <a:xfrm>
              <a:off x="0" y="0"/>
              <a:ext cx="1760997" cy="961328"/>
            </a:xfrm>
            <a:custGeom>
              <a:avLst/>
              <a:gdLst/>
              <a:ahLst/>
              <a:cxnLst/>
              <a:rect l="l" t="t" r="r" b="b"/>
              <a:pathLst>
                <a:path w="1760997" h="961328">
                  <a:moveTo>
                    <a:pt x="1636537" y="961328"/>
                  </a:moveTo>
                  <a:lnTo>
                    <a:pt x="124460" y="961328"/>
                  </a:lnTo>
                  <a:cubicBezTo>
                    <a:pt x="55880" y="961328"/>
                    <a:pt x="0" y="905448"/>
                    <a:pt x="0" y="8368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36537" y="0"/>
                  </a:lnTo>
                  <a:cubicBezTo>
                    <a:pt x="1705117" y="0"/>
                    <a:pt x="1760997" y="55880"/>
                    <a:pt x="1760997" y="124460"/>
                  </a:cubicBezTo>
                  <a:lnTo>
                    <a:pt x="1760997" y="836868"/>
                  </a:lnTo>
                  <a:cubicBezTo>
                    <a:pt x="1760997" y="905448"/>
                    <a:pt x="1705117" y="961328"/>
                    <a:pt x="1636537" y="9613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/>
          <p:cNvSpPr txBox="1"/>
          <p:nvPr/>
        </p:nvSpPr>
        <p:spPr>
          <a:xfrm>
            <a:off x="2248752" y="2287786"/>
            <a:ext cx="9121966" cy="2646878"/>
          </a:xfrm>
          <a:prstGeom prst="rect">
            <a:avLst/>
          </a:prstGeom>
          <a:solidFill>
            <a:srgbClr val="F37F78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THANK YOU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6" b="100000" l="9754" r="899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0594" y="93342"/>
            <a:ext cx="4139722" cy="48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3065A80-66D9-4785-89B9-8CEA352EA5CE}"/>
              </a:ext>
            </a:extLst>
          </p:cNvPr>
          <p:cNvGrpSpPr/>
          <p:nvPr/>
        </p:nvGrpSpPr>
        <p:grpSpPr>
          <a:xfrm>
            <a:off x="492293" y="2003618"/>
            <a:ext cx="5316877" cy="1444804"/>
            <a:chOff x="1759789" y="2096219"/>
            <a:chExt cx="3968150" cy="10783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F316D35-E6D0-43DE-AB89-F5356203961E}"/>
                </a:ext>
              </a:extLst>
            </p:cNvPr>
            <p:cNvSpPr/>
            <p:nvPr/>
          </p:nvSpPr>
          <p:spPr>
            <a:xfrm>
              <a:off x="1768414" y="2096219"/>
              <a:ext cx="3959525" cy="1078302"/>
            </a:xfrm>
            <a:prstGeom prst="rect">
              <a:avLst/>
            </a:prstGeom>
            <a:solidFill>
              <a:srgbClr val="FFF5ED"/>
            </a:solidFill>
            <a:ln w="28575">
              <a:solidFill>
                <a:srgbClr val="B9B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9D04C99-6E3B-4E41-BC50-D906C0E09CEA}"/>
                </a:ext>
              </a:extLst>
            </p:cNvPr>
            <p:cNvCxnSpPr>
              <a:cxnSpLocks/>
            </p:cNvCxnSpPr>
            <p:nvPr/>
          </p:nvCxnSpPr>
          <p:spPr>
            <a:xfrm>
              <a:off x="1759789" y="2458528"/>
              <a:ext cx="3968150" cy="0"/>
            </a:xfrm>
            <a:prstGeom prst="line">
              <a:avLst/>
            </a:prstGeom>
            <a:ln w="28575">
              <a:solidFill>
                <a:srgbClr val="B9BB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68E398BF-D28F-471C-B5ED-05BEB69F88F1}"/>
                </a:ext>
              </a:extLst>
            </p:cNvPr>
            <p:cNvGrpSpPr/>
            <p:nvPr/>
          </p:nvGrpSpPr>
          <p:grpSpPr>
            <a:xfrm>
              <a:off x="4911494" y="2225163"/>
              <a:ext cx="622068" cy="104419"/>
              <a:chOff x="4911494" y="2225163"/>
              <a:chExt cx="622068" cy="10441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ED791F40-58A3-4E78-A4BC-05B73C8AD2E6}"/>
                  </a:ext>
                </a:extLst>
              </p:cNvPr>
              <p:cNvSpPr/>
              <p:nvPr/>
            </p:nvSpPr>
            <p:spPr>
              <a:xfrm>
                <a:off x="4911494" y="2225165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3BEB8C4F-2B1F-4D06-ADC8-E50FDADF7BFF}"/>
                  </a:ext>
                </a:extLst>
              </p:cNvPr>
              <p:cNvSpPr/>
              <p:nvPr/>
            </p:nvSpPr>
            <p:spPr>
              <a:xfrm>
                <a:off x="5424482" y="2225163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6DECFDD7-AB08-4432-B046-4519E85C0049}"/>
                  </a:ext>
                </a:extLst>
              </p:cNvPr>
              <p:cNvSpPr/>
              <p:nvPr/>
            </p:nvSpPr>
            <p:spPr>
              <a:xfrm>
                <a:off x="5082490" y="2225165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979BE63A-9698-4C42-A30C-277C582C13F6}"/>
                  </a:ext>
                </a:extLst>
              </p:cNvPr>
              <p:cNvSpPr/>
              <p:nvPr/>
            </p:nvSpPr>
            <p:spPr>
              <a:xfrm>
                <a:off x="5253486" y="2225164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7093AF6-3682-4759-92E2-3F77B1250B8B}"/>
                </a:ext>
              </a:extLst>
            </p:cNvPr>
            <p:cNvSpPr txBox="1"/>
            <p:nvPr/>
          </p:nvSpPr>
          <p:spPr>
            <a:xfrm>
              <a:off x="2147228" y="2623462"/>
              <a:ext cx="3127198" cy="4134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0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1. บอกชื่อของเครื่องมือเขียนแบบได้</a:t>
              </a:r>
              <a:endParaRPr lang="th-TH" sz="3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53F0A71-581B-47A6-BB14-BE847D039BCD}"/>
              </a:ext>
            </a:extLst>
          </p:cNvPr>
          <p:cNvGrpSpPr/>
          <p:nvPr/>
        </p:nvGrpSpPr>
        <p:grpSpPr>
          <a:xfrm>
            <a:off x="6252347" y="1986275"/>
            <a:ext cx="5348621" cy="1453430"/>
            <a:chOff x="1759789" y="2096219"/>
            <a:chExt cx="3968150" cy="107830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CE93353-E8D0-4D57-BB26-47CDE7137D92}"/>
                </a:ext>
              </a:extLst>
            </p:cNvPr>
            <p:cNvSpPr/>
            <p:nvPr/>
          </p:nvSpPr>
          <p:spPr>
            <a:xfrm>
              <a:off x="1768414" y="2096219"/>
              <a:ext cx="3959525" cy="1078302"/>
            </a:xfrm>
            <a:prstGeom prst="rect">
              <a:avLst/>
            </a:prstGeom>
            <a:solidFill>
              <a:srgbClr val="D6DFCC"/>
            </a:solidFill>
            <a:ln w="28575">
              <a:solidFill>
                <a:srgbClr val="B9B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24A78B0-4897-49EE-A902-A229E1E6271C}"/>
                </a:ext>
              </a:extLst>
            </p:cNvPr>
            <p:cNvCxnSpPr>
              <a:cxnSpLocks/>
            </p:cNvCxnSpPr>
            <p:nvPr/>
          </p:nvCxnSpPr>
          <p:spPr>
            <a:xfrm>
              <a:off x="1759789" y="2458528"/>
              <a:ext cx="3968150" cy="0"/>
            </a:xfrm>
            <a:prstGeom prst="line">
              <a:avLst/>
            </a:prstGeom>
            <a:ln w="28575">
              <a:solidFill>
                <a:srgbClr val="B9BB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3919ACF3-B9EF-4826-8F18-7228E152109B}"/>
                </a:ext>
              </a:extLst>
            </p:cNvPr>
            <p:cNvGrpSpPr/>
            <p:nvPr/>
          </p:nvGrpSpPr>
          <p:grpSpPr>
            <a:xfrm>
              <a:off x="4911494" y="2225163"/>
              <a:ext cx="622068" cy="104419"/>
              <a:chOff x="4911494" y="2225163"/>
              <a:chExt cx="622068" cy="10441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A1C95286-9CB3-4733-A158-2B855F392D7A}"/>
                  </a:ext>
                </a:extLst>
              </p:cNvPr>
              <p:cNvSpPr/>
              <p:nvPr/>
            </p:nvSpPr>
            <p:spPr>
              <a:xfrm>
                <a:off x="4911494" y="2225165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C35F7DD7-C97C-4FBD-B188-E51FE64349A7}"/>
                  </a:ext>
                </a:extLst>
              </p:cNvPr>
              <p:cNvSpPr/>
              <p:nvPr/>
            </p:nvSpPr>
            <p:spPr>
              <a:xfrm>
                <a:off x="5424482" y="2225163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24274149-89EA-4868-B226-71F43987A1B7}"/>
                  </a:ext>
                </a:extLst>
              </p:cNvPr>
              <p:cNvSpPr/>
              <p:nvPr/>
            </p:nvSpPr>
            <p:spPr>
              <a:xfrm>
                <a:off x="5082490" y="2225165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AC2FA350-4453-4E1A-9383-B8C007048033}"/>
                  </a:ext>
                </a:extLst>
              </p:cNvPr>
              <p:cNvSpPr/>
              <p:nvPr/>
            </p:nvSpPr>
            <p:spPr>
              <a:xfrm>
                <a:off x="5253486" y="2225164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DA0D02A-F2BB-423F-8A56-957E20DD2E5C}"/>
                </a:ext>
              </a:extLst>
            </p:cNvPr>
            <p:cNvSpPr txBox="1"/>
            <p:nvPr/>
          </p:nvSpPr>
          <p:spPr>
            <a:xfrm>
              <a:off x="2068014" y="2622476"/>
              <a:ext cx="3571163" cy="41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0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2. บอกวิธีการใช้เครื่องมือเขียนแบบได้</a:t>
              </a:r>
              <a:endParaRPr lang="th-TH" sz="3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0EB9819-B55A-43C0-83C1-E4D68444C754}"/>
              </a:ext>
            </a:extLst>
          </p:cNvPr>
          <p:cNvGrpSpPr/>
          <p:nvPr/>
        </p:nvGrpSpPr>
        <p:grpSpPr>
          <a:xfrm>
            <a:off x="460868" y="3938333"/>
            <a:ext cx="5366903" cy="1458398"/>
            <a:chOff x="1759789" y="2096219"/>
            <a:chExt cx="3968150" cy="107830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62122A4-CCF6-40BA-B5CA-00AEBBF6E3C0}"/>
                </a:ext>
              </a:extLst>
            </p:cNvPr>
            <p:cNvSpPr/>
            <p:nvPr/>
          </p:nvSpPr>
          <p:spPr>
            <a:xfrm>
              <a:off x="1768414" y="2096219"/>
              <a:ext cx="3959525" cy="1078302"/>
            </a:xfrm>
            <a:prstGeom prst="rect">
              <a:avLst/>
            </a:prstGeom>
            <a:solidFill>
              <a:srgbClr val="D6DFCC"/>
            </a:solidFill>
            <a:ln w="28575">
              <a:solidFill>
                <a:srgbClr val="B9B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C6B4EB7-0813-4C3B-A262-DC273F63969E}"/>
                </a:ext>
              </a:extLst>
            </p:cNvPr>
            <p:cNvCxnSpPr>
              <a:cxnSpLocks/>
            </p:cNvCxnSpPr>
            <p:nvPr/>
          </p:nvCxnSpPr>
          <p:spPr>
            <a:xfrm>
              <a:off x="1759789" y="2458528"/>
              <a:ext cx="3968150" cy="0"/>
            </a:xfrm>
            <a:prstGeom prst="line">
              <a:avLst/>
            </a:prstGeom>
            <a:ln w="28575">
              <a:solidFill>
                <a:srgbClr val="B9BB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26E8FFDF-3BB7-4A39-B85D-E2D1DC6162C6}"/>
                </a:ext>
              </a:extLst>
            </p:cNvPr>
            <p:cNvGrpSpPr/>
            <p:nvPr/>
          </p:nvGrpSpPr>
          <p:grpSpPr>
            <a:xfrm>
              <a:off x="4911494" y="2225163"/>
              <a:ext cx="622068" cy="104419"/>
              <a:chOff x="4911494" y="2225163"/>
              <a:chExt cx="622068" cy="104419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E2A9F9D6-C771-4906-9746-AE54A4021248}"/>
                  </a:ext>
                </a:extLst>
              </p:cNvPr>
              <p:cNvSpPr/>
              <p:nvPr/>
            </p:nvSpPr>
            <p:spPr>
              <a:xfrm>
                <a:off x="4911494" y="2225165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7590F089-9FA5-4046-86A0-BCC9F7012A1C}"/>
                  </a:ext>
                </a:extLst>
              </p:cNvPr>
              <p:cNvSpPr/>
              <p:nvPr/>
            </p:nvSpPr>
            <p:spPr>
              <a:xfrm>
                <a:off x="5424482" y="2225163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98B684E-4DB4-459E-A259-CDCBB1B0E554}"/>
                  </a:ext>
                </a:extLst>
              </p:cNvPr>
              <p:cNvSpPr/>
              <p:nvPr/>
            </p:nvSpPr>
            <p:spPr>
              <a:xfrm>
                <a:off x="5082490" y="2225165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5AC05D0E-AEE2-40CF-86FC-3EB432D9F79B}"/>
                  </a:ext>
                </a:extLst>
              </p:cNvPr>
              <p:cNvSpPr/>
              <p:nvPr/>
            </p:nvSpPr>
            <p:spPr>
              <a:xfrm>
                <a:off x="5253486" y="2225164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0B47F82-092A-4723-84BF-DAA2B14D027F}"/>
                </a:ext>
              </a:extLst>
            </p:cNvPr>
            <p:cNvSpPr txBox="1"/>
            <p:nvPr/>
          </p:nvSpPr>
          <p:spPr>
            <a:xfrm>
              <a:off x="2179085" y="2624577"/>
              <a:ext cx="3085815" cy="409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0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3. เลือกใช้เครื่องมือเขียนแบบได้</a:t>
              </a:r>
              <a:endParaRPr lang="th-TH" sz="30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397F71D3-170C-4BD4-AE35-C0F676E98DEA}"/>
              </a:ext>
            </a:extLst>
          </p:cNvPr>
          <p:cNvCxnSpPr/>
          <p:nvPr/>
        </p:nvCxnSpPr>
        <p:spPr>
          <a:xfrm>
            <a:off x="0" y="6245525"/>
            <a:ext cx="12192000" cy="0"/>
          </a:xfrm>
          <a:prstGeom prst="line">
            <a:avLst/>
          </a:prstGeom>
          <a:ln w="28575">
            <a:solidFill>
              <a:srgbClr val="B9B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252347" y="3934826"/>
            <a:ext cx="5784823" cy="1485432"/>
            <a:chOff x="6252347" y="3934826"/>
            <a:chExt cx="5784823" cy="148543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63065A80-66D9-4785-89B9-8CEA352EA5CE}"/>
                </a:ext>
              </a:extLst>
            </p:cNvPr>
            <p:cNvGrpSpPr/>
            <p:nvPr/>
          </p:nvGrpSpPr>
          <p:grpSpPr>
            <a:xfrm>
              <a:off x="6252347" y="3934826"/>
              <a:ext cx="5348621" cy="1485432"/>
              <a:chOff x="1759789" y="2096219"/>
              <a:chExt cx="3968150" cy="107830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9F316D35-E6D0-43DE-AB89-F5356203961E}"/>
                  </a:ext>
                </a:extLst>
              </p:cNvPr>
              <p:cNvSpPr/>
              <p:nvPr/>
            </p:nvSpPr>
            <p:spPr>
              <a:xfrm>
                <a:off x="1768414" y="2096219"/>
                <a:ext cx="3959525" cy="1078302"/>
              </a:xfrm>
              <a:prstGeom prst="rect">
                <a:avLst/>
              </a:prstGeom>
              <a:solidFill>
                <a:srgbClr val="FFF5ED"/>
              </a:solidFill>
              <a:ln w="28575">
                <a:solidFill>
                  <a:srgbClr val="B9B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09D04C99-6E3B-4E41-BC50-D906C0E09C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9789" y="2458528"/>
                <a:ext cx="3968150" cy="0"/>
              </a:xfrm>
              <a:prstGeom prst="line">
                <a:avLst/>
              </a:prstGeom>
              <a:ln w="28575">
                <a:solidFill>
                  <a:srgbClr val="B9BB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68E398BF-D28F-471C-B5ED-05BEB69F88F1}"/>
                  </a:ext>
                </a:extLst>
              </p:cNvPr>
              <p:cNvGrpSpPr/>
              <p:nvPr/>
            </p:nvGrpSpPr>
            <p:grpSpPr>
              <a:xfrm>
                <a:off x="4911494" y="2225163"/>
                <a:ext cx="622068" cy="104419"/>
                <a:chOff x="4911494" y="2225163"/>
                <a:chExt cx="622068" cy="104419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xmlns="" id="{ED791F40-58A3-4E78-A4BC-05B73C8AD2E6}"/>
                    </a:ext>
                  </a:extLst>
                </p:cNvPr>
                <p:cNvSpPr/>
                <p:nvPr/>
              </p:nvSpPr>
              <p:spPr>
                <a:xfrm>
                  <a:off x="4911494" y="2225165"/>
                  <a:ext cx="109080" cy="104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xmlns="" id="{3BEB8C4F-2B1F-4D06-ADC8-E50FDADF7BFF}"/>
                    </a:ext>
                  </a:extLst>
                </p:cNvPr>
                <p:cNvSpPr/>
                <p:nvPr/>
              </p:nvSpPr>
              <p:spPr>
                <a:xfrm>
                  <a:off x="5424482" y="2225163"/>
                  <a:ext cx="109080" cy="104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xmlns="" id="{6DECFDD7-AB08-4432-B046-4519E85C0049}"/>
                    </a:ext>
                  </a:extLst>
                </p:cNvPr>
                <p:cNvSpPr/>
                <p:nvPr/>
              </p:nvSpPr>
              <p:spPr>
                <a:xfrm>
                  <a:off x="5082490" y="2225165"/>
                  <a:ext cx="109080" cy="104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xmlns="" id="{979BE63A-9698-4C42-A30C-277C582C13F6}"/>
                    </a:ext>
                  </a:extLst>
                </p:cNvPr>
                <p:cNvSpPr/>
                <p:nvPr/>
              </p:nvSpPr>
              <p:spPr>
                <a:xfrm>
                  <a:off x="5253486" y="2225164"/>
                  <a:ext cx="109080" cy="104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44215E0-178E-455A-A8EC-A9186829A23C}"/>
                </a:ext>
              </a:extLst>
            </p:cNvPr>
            <p:cNvSpPr txBox="1"/>
            <p:nvPr/>
          </p:nvSpPr>
          <p:spPr>
            <a:xfrm>
              <a:off x="6515296" y="4649375"/>
              <a:ext cx="552187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0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4. บอกวิธีการบำรุงรักษาเครื่องมือเขียนแบบได้</a:t>
              </a:r>
              <a:endParaRPr lang="th-TH" sz="3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19489" y="354811"/>
            <a:ext cx="9128031" cy="1072287"/>
            <a:chOff x="1519489" y="354811"/>
            <a:chExt cx="9128031" cy="1072287"/>
          </a:xfrm>
        </p:grpSpPr>
        <p:sp>
          <p:nvSpPr>
            <p:cNvPr id="4" name="Rounded Rectangle 3"/>
            <p:cNvSpPr/>
            <p:nvPr/>
          </p:nvSpPr>
          <p:spPr>
            <a:xfrm>
              <a:off x="1818087" y="428794"/>
              <a:ext cx="8829433" cy="973643"/>
            </a:xfrm>
            <a:prstGeom prst="roundRect">
              <a:avLst>
                <a:gd name="adj" fmla="val 41073"/>
              </a:avLst>
            </a:prstGeom>
            <a:solidFill>
              <a:srgbClr val="9194C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1111" y1="19167" x2="39722" y2="77778"/>
                          <a14:foregroundMark x1="45000" y1="82222" x2="46389" y2="22500"/>
                          <a14:foregroundMark x1="7500" y1="31111" x2="87500" y2="35833"/>
                          <a14:foregroundMark x1="26389" y1="23889" x2="21111" y2="78889"/>
                          <a14:foregroundMark x1="18889" y1="41111" x2="41111" y2="51111"/>
                          <a14:foregroundMark x1="18889" y1="37222" x2="20556" y2="77778"/>
                          <a14:foregroundMark x1="24722" y1="74444" x2="55000" y2="75278"/>
                          <a14:foregroundMark x1="23611" y1="78889" x2="57500" y2="77778"/>
                          <a14:foregroundMark x1="58889" y1="77222" x2="58333" y2="30556"/>
                          <a14:foregroundMark x1="33333" y1="23889" x2="78333" y2="30000"/>
                          <a14:foregroundMark x1="43056" y1="23611" x2="70000" y2="23611"/>
                          <a14:foregroundMark x1="53333" y1="31944" x2="51111" y2="73611"/>
                          <a14:foregroundMark x1="29167" y1="46667" x2="30278" y2="71667"/>
                          <a14:foregroundMark x1="42222" y1="37500" x2="42500" y2="51389"/>
                          <a14:foregroundMark x1="66389" y1="35556" x2="83889" y2="77222"/>
                          <a14:foregroundMark x1="83889" y1="42222" x2="51111" y2="67778"/>
                          <a14:foregroundMark x1="62500" y1="41389" x2="71389" y2="71389"/>
                          <a14:foregroundMark x1="66111" y1="62222" x2="62222" y2="78611"/>
                          <a14:foregroundMark x1="72500" y1="68056" x2="73056" y2="74444"/>
                          <a14:foregroundMark x1="69722" y1="80833" x2="80278" y2="69722"/>
                          <a14:foregroundMark x1="83889" y1="56111" x2="69167" y2="56389"/>
                          <a14:foregroundMark x1="72222" y1="36111" x2="77222" y2="50278"/>
                          <a14:foregroundMark x1="27222" y1="55278" x2="28333" y2="63889"/>
                          <a14:foregroundMark x1="26667" y1="53056" x2="27222" y2="62222"/>
                          <a14:backgroundMark x1="47500" y1="833" x2="47500" y2="8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19489" y="354811"/>
              <a:ext cx="1072287" cy="107228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0C8BA49-7FD6-4F73-AE6C-3CDFA4922286}"/>
                </a:ext>
              </a:extLst>
            </p:cNvPr>
            <p:cNvSpPr txBox="1"/>
            <p:nvPr/>
          </p:nvSpPr>
          <p:spPr>
            <a:xfrm>
              <a:off x="2602359" y="585619"/>
              <a:ext cx="8045161" cy="661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700" b="1" dirty="0">
                  <a:solidFill>
                    <a:prstClr val="white"/>
                  </a:solidFill>
                  <a:cs typeface="Angsana New" panose="02020603050405020304" pitchFamily="18" charset="-34"/>
                </a:rPr>
                <a:t>จุดประสงค์การเรียนรู้   </a:t>
              </a:r>
              <a:r>
                <a:rPr lang="th-TH" sz="2800" dirty="0">
                  <a:solidFill>
                    <a:prstClr val="white"/>
                  </a:solidFill>
                  <a:latin typeface="UPCxB"/>
                  <a:cs typeface="Angsana New" panose="02020603050405020304" pitchFamily="18" charset="-34"/>
                </a:rPr>
                <a:t>เมื่อผู้เรียนศึกษาบทเรียนนี้จบแล้ว ผู้เรียนสามารถ...</a:t>
              </a:r>
              <a:endParaRPr lang="th-TH" sz="2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160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475665" y="1346916"/>
            <a:ext cx="3896522" cy="4216097"/>
            <a:chOff x="7475665" y="1346916"/>
            <a:chExt cx="3896522" cy="421609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C3FB1AD-2F94-440E-B5DD-4D2388C58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5665" y="1346916"/>
              <a:ext cx="3896522" cy="361637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0460695-1D18-4FA7-AE43-105C2CE914A8}"/>
                </a:ext>
              </a:extLst>
            </p:cNvPr>
            <p:cNvSpPr txBox="1"/>
            <p:nvPr/>
          </p:nvSpPr>
          <p:spPr>
            <a:xfrm>
              <a:off x="8046892" y="5162903"/>
              <a:ext cx="275406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solidFill>
                    <a:srgbClr val="000000"/>
                  </a:solidFill>
                  <a:latin typeface="UPCxB"/>
                  <a:cs typeface="Angsana New" panose="02020603050405020304" pitchFamily="18" charset="-34"/>
                </a:rPr>
                <a:t>รูปที่ 1.1 </a:t>
              </a:r>
              <a:r>
                <a:rPr lang="th-TH" sz="2000" dirty="0">
                  <a:solidFill>
                    <a:srgbClr val="000000"/>
                  </a:solidFill>
                  <a:latin typeface="UPCxB"/>
                  <a:cs typeface="Angsana New" panose="02020603050405020304" pitchFamily="18" charset="-34"/>
                </a:rPr>
                <a:t>ลักษณะของโต๊ะเขียนแบบ</a:t>
              </a:r>
              <a:r>
                <a:rPr lang="th-TH" sz="2000" dirty="0">
                  <a:solidFill>
                    <a:prstClr val="black"/>
                  </a:solidFill>
                  <a:cs typeface="Angsana New" panose="02020603050405020304" pitchFamily="18" charset="-34"/>
                </a:rPr>
                <a:t> </a:t>
              </a:r>
              <a:endParaRPr lang="th-TH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4A4C39A-8911-4CC9-B4F0-CE91B5D1E4E6}"/>
              </a:ext>
            </a:extLst>
          </p:cNvPr>
          <p:cNvGrpSpPr/>
          <p:nvPr/>
        </p:nvGrpSpPr>
        <p:grpSpPr>
          <a:xfrm>
            <a:off x="0" y="0"/>
            <a:ext cx="12192000" cy="891406"/>
            <a:chOff x="0" y="0"/>
            <a:chExt cx="12192000" cy="8914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0B7F034-9301-400F-BBD4-747C7A690730}"/>
                </a:ext>
              </a:extLst>
            </p:cNvPr>
            <p:cNvSpPr/>
            <p:nvPr/>
          </p:nvSpPr>
          <p:spPr>
            <a:xfrm>
              <a:off x="0" y="0"/>
              <a:ext cx="12192000" cy="840509"/>
            </a:xfrm>
            <a:prstGeom prst="rect">
              <a:avLst/>
            </a:prstGeom>
            <a:solidFill>
              <a:srgbClr val="D6D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BDF3DB5-4B72-468E-BEA9-26C0583FA656}"/>
                </a:ext>
              </a:extLst>
            </p:cNvPr>
            <p:cNvSpPr txBox="1"/>
            <p:nvPr/>
          </p:nvSpPr>
          <p:spPr>
            <a:xfrm>
              <a:off x="275772" y="121965"/>
              <a:ext cx="699731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400" b="1" dirty="0">
                  <a:solidFill>
                    <a:srgbClr val="383F6C"/>
                  </a:solidFill>
                  <a:cs typeface="Angsana New" panose="02020603050405020304" pitchFamily="18" charset="-34"/>
                </a:rPr>
                <a:t>เครื่องมือและวิธีการใช้เครื่องมือเขียนแบบ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C91E8D5-C4E0-400D-A4CC-6A8494D932AF}"/>
                </a:ext>
              </a:extLst>
            </p:cNvPr>
            <p:cNvCxnSpPr>
              <a:cxnSpLocks/>
            </p:cNvCxnSpPr>
            <p:nvPr/>
          </p:nvCxnSpPr>
          <p:spPr>
            <a:xfrm>
              <a:off x="6917167" y="506407"/>
              <a:ext cx="5274833" cy="0"/>
            </a:xfrm>
            <a:prstGeom prst="line">
              <a:avLst/>
            </a:prstGeom>
            <a:ln w="28575">
              <a:solidFill>
                <a:srgbClr val="B9BB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0C2B82-1A2B-48DB-AFF6-E6711D39255C}"/>
              </a:ext>
            </a:extLst>
          </p:cNvPr>
          <p:cNvSpPr txBox="1"/>
          <p:nvPr/>
        </p:nvSpPr>
        <p:spPr>
          <a:xfrm>
            <a:off x="614101" y="1500072"/>
            <a:ext cx="63206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000" dirty="0">
                <a:solidFill>
                  <a:srgbClr val="383F6C"/>
                </a:solidFill>
                <a:cs typeface="Angsana New" panose="02020603050405020304" pitchFamily="18" charset="-34"/>
              </a:rPr>
              <a:t>เครื่องมือที่ใช้ในการเขียนแบบมีอยู่หลายชนิด </a:t>
            </a:r>
            <a:endParaRPr lang="en-US" sz="3000" dirty="0">
              <a:solidFill>
                <a:srgbClr val="383F6C"/>
              </a:solidFill>
              <a:cs typeface="+mj-cs"/>
            </a:endParaRPr>
          </a:p>
          <a:p>
            <a:pPr algn="ctr"/>
            <a:r>
              <a:rPr lang="th-TH" sz="3000" dirty="0">
                <a:solidFill>
                  <a:srgbClr val="383F6C"/>
                </a:solidFill>
                <a:cs typeface="Angsana New" panose="02020603050405020304" pitchFamily="18" charset="-34"/>
              </a:rPr>
              <a:t>แต่ละชนิดมีหน้าที่และวิธีการใช้งานที่ต่างกันออกไป ดังนี้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5967" y="3108695"/>
            <a:ext cx="6596927" cy="3139321"/>
            <a:chOff x="676163" y="2495510"/>
            <a:chExt cx="6596927" cy="31393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22F9626-1293-4F16-81F0-E6D3C6E077BB}"/>
                </a:ext>
              </a:extLst>
            </p:cNvPr>
            <p:cNvSpPr txBox="1"/>
            <p:nvPr/>
          </p:nvSpPr>
          <p:spPr>
            <a:xfrm>
              <a:off x="684365" y="2495510"/>
              <a:ext cx="6588725" cy="3139321"/>
            </a:xfrm>
            <a:prstGeom prst="rect">
              <a:avLst/>
            </a:prstGeom>
            <a:solidFill>
              <a:srgbClr val="B9BBDD"/>
            </a:solidFill>
            <a:ln w="28575">
              <a:solidFill>
                <a:srgbClr val="D6DF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solidFill>
                    <a:srgbClr val="002060"/>
                  </a:solidFill>
                  <a:latin typeface="IrisUPC" panose="020B0604020202020204" pitchFamily="34" charset="-34"/>
                  <a:cs typeface="Angsana New" panose="02020603050405020304" pitchFamily="18" charset="-34"/>
                </a:rPr>
                <a:t>โต๊ะเขียนแบบ </a:t>
              </a:r>
              <a:r>
                <a:rPr lang="th-TH" sz="4000" b="1" dirty="0">
                  <a:solidFill>
                    <a:srgbClr val="002060"/>
                  </a:solidFill>
                  <a:latin typeface="Browallia New" panose="020B0604020202020204" pitchFamily="34" charset="-34"/>
                  <a:cs typeface="Angsana New" panose="02020603050405020304" pitchFamily="18" charset="-34"/>
                </a:rPr>
                <a:t>(</a:t>
              </a:r>
              <a:r>
                <a:rPr lang="en-US" sz="4000" b="1" dirty="0">
                  <a:solidFill>
                    <a:srgbClr val="002060"/>
                  </a:solidFill>
                  <a:latin typeface="Angsana New" panose="02020603050405020304" pitchFamily="18" charset="-34"/>
                  <a:cs typeface="+mj-cs"/>
                </a:rPr>
                <a:t>Drawing Table</a:t>
              </a:r>
              <a:r>
                <a:rPr lang="en-US" sz="4000" b="1" dirty="0">
                  <a:solidFill>
                    <a:srgbClr val="002060"/>
                  </a:solidFill>
                  <a:latin typeface="Browallia New" panose="020B0604020202020204" pitchFamily="34" charset="-34"/>
                  <a:cs typeface="+mj-cs"/>
                </a:rPr>
                <a:t>)</a:t>
              </a:r>
              <a:r>
                <a:rPr lang="en-US" sz="4000" b="1" dirty="0">
                  <a:solidFill>
                    <a:srgbClr val="383F6C"/>
                  </a:solidFill>
                  <a:cs typeface="+mj-cs"/>
                </a:rPr>
                <a:t> </a:t>
              </a:r>
            </a:p>
            <a:p>
              <a:endParaRPr lang="en-US" sz="2000" b="1" dirty="0">
                <a:solidFill>
                  <a:prstClr val="black"/>
                </a:solidFill>
                <a:cs typeface="+mj-cs"/>
              </a:endParaRPr>
            </a:p>
            <a:p>
              <a:pPr algn="thaiDist"/>
              <a:r>
                <a:rPr lang="en-US" sz="2300" b="1" dirty="0">
                  <a:solidFill>
                    <a:prstClr val="black"/>
                  </a:solidFill>
                  <a:cs typeface="+mj-cs"/>
                </a:rPr>
                <a:t>    </a:t>
              </a:r>
              <a:r>
                <a:rPr lang="th-TH" sz="2300" dirty="0">
                  <a:solidFill>
                    <a:srgbClr val="383F6C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โต๊ะเขียนแบบเป็นเครื่องมือเขียนแบบที่ใช้ร่วมกับไม้ที </a:t>
              </a:r>
              <a:r>
                <a:rPr lang="en-US" sz="2300" dirty="0">
                  <a:solidFill>
                    <a:srgbClr val="383F6C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(T-Square) </a:t>
              </a:r>
              <a:r>
                <a:rPr lang="th-TH" sz="2300" dirty="0">
                  <a:solidFill>
                    <a:srgbClr val="383F6C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หรือบรรทัดเลื่อน </a:t>
              </a:r>
              <a:r>
                <a:rPr lang="en-US" sz="2300" dirty="0">
                  <a:solidFill>
                    <a:srgbClr val="383F6C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(Parallel</a:t>
              </a:r>
              <a:r>
                <a:rPr lang="th-TH" sz="2300" dirty="0">
                  <a:solidFill>
                    <a:srgbClr val="383F6C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r>
                <a:rPr lang="en-US" sz="2300" dirty="0">
                  <a:solidFill>
                    <a:srgbClr val="383F6C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Slide)</a:t>
              </a:r>
              <a:r>
                <a:rPr lang="th-TH" sz="2300" dirty="0">
                  <a:solidFill>
                    <a:srgbClr val="383F6C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และฉากสามเหลี่ยม </a:t>
              </a:r>
              <a:r>
                <a:rPr lang="en-US" sz="2300" dirty="0">
                  <a:solidFill>
                    <a:srgbClr val="383F6C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(Set-Square) </a:t>
              </a:r>
              <a:r>
                <a:rPr lang="th-TH" sz="2300" dirty="0">
                  <a:solidFill>
                    <a:srgbClr val="383F6C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ส่วนประกอบทั่วไป โครงโต๊ะทำมาจากโลหะพ่นเคลือบสีเพื่อกันสนิมและให้สวยงาม ส่วนแผ่นพื้นโต๊ะเขียนแบบทำจากไม้เคลือบด้วยวัสดุที่มีความเรียบสูง เช่น เมลามีน </a:t>
              </a:r>
              <a:r>
                <a:rPr lang="th-TH" sz="2300" dirty="0" err="1">
                  <a:solidFill>
                    <a:srgbClr val="383F6C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โฟ</a:t>
              </a:r>
              <a:r>
                <a:rPr lang="th-TH" sz="2300" dirty="0">
                  <a:solidFill>
                    <a:srgbClr val="383F6C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เมกา ยึดติดกับโครงโต๊ะโดยสามารถปรับความสูงและปรับเอียงมุมได้ เพื่อให้เหมาะสมกับผู้เขียนแบบ ดังรูปที่ 1.1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C80F9D6-D1A5-4CD0-82F1-C9C93CF37643}"/>
                </a:ext>
              </a:extLst>
            </p:cNvPr>
            <p:cNvCxnSpPr/>
            <p:nvPr/>
          </p:nvCxnSpPr>
          <p:spPr>
            <a:xfrm>
              <a:off x="676163" y="3210345"/>
              <a:ext cx="6596927" cy="0"/>
            </a:xfrm>
            <a:prstGeom prst="line">
              <a:avLst/>
            </a:prstGeom>
            <a:ln w="28575">
              <a:solidFill>
                <a:srgbClr val="D6D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4744423-E759-4FDD-89B3-08FC10F8964A}"/>
                </a:ext>
              </a:extLst>
            </p:cNvPr>
            <p:cNvGrpSpPr/>
            <p:nvPr/>
          </p:nvGrpSpPr>
          <p:grpSpPr>
            <a:xfrm>
              <a:off x="5797891" y="2665765"/>
              <a:ext cx="920177" cy="154459"/>
              <a:chOff x="4202237" y="1854227"/>
              <a:chExt cx="622068" cy="10441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FB8CE7DC-5406-46AE-95F9-22B810431462}"/>
                  </a:ext>
                </a:extLst>
              </p:cNvPr>
              <p:cNvSpPr/>
              <p:nvPr/>
            </p:nvSpPr>
            <p:spPr>
              <a:xfrm>
                <a:off x="4202237" y="1854229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F3FE0B16-0B99-4696-887A-D90D0A6B9B82}"/>
                  </a:ext>
                </a:extLst>
              </p:cNvPr>
              <p:cNvSpPr/>
              <p:nvPr/>
            </p:nvSpPr>
            <p:spPr>
              <a:xfrm>
                <a:off x="4715225" y="1854227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D4BA72F2-DE40-4251-8D8D-85F3B8C1CD0D}"/>
                  </a:ext>
                </a:extLst>
              </p:cNvPr>
              <p:cNvSpPr/>
              <p:nvPr/>
            </p:nvSpPr>
            <p:spPr>
              <a:xfrm>
                <a:off x="4373233" y="1854229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18C897A8-0124-429A-A487-5DBFC58D11B5}"/>
                  </a:ext>
                </a:extLst>
              </p:cNvPr>
              <p:cNvSpPr/>
              <p:nvPr/>
            </p:nvSpPr>
            <p:spPr>
              <a:xfrm>
                <a:off x="4544229" y="1854228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" name="Frame 7"/>
          <p:cNvSpPr/>
          <p:nvPr/>
        </p:nvSpPr>
        <p:spPr>
          <a:xfrm>
            <a:off x="484169" y="1230630"/>
            <a:ext cx="6588725" cy="157711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3" b="100000" l="0" r="93750">
                        <a14:foregroundMark x1="7212" y1="37981" x2="7212" y2="38942"/>
                        <a14:foregroundMark x1="15144" y1="34856" x2="15144" y2="34856"/>
                        <a14:foregroundMark x1="4567" y1="48798" x2="4567" y2="48798"/>
                        <a14:foregroundMark x1="35096" y1="13221" x2="31731" y2="16587"/>
                        <a14:foregroundMark x1="29327" y1="18269" x2="23317" y2="310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9615" y="4925621"/>
            <a:ext cx="2025145" cy="20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F2C4AE3-52F7-4248-B5DC-535245BC873B}"/>
              </a:ext>
            </a:extLst>
          </p:cNvPr>
          <p:cNvSpPr/>
          <p:nvPr/>
        </p:nvSpPr>
        <p:spPr>
          <a:xfrm>
            <a:off x="776251" y="1524070"/>
            <a:ext cx="10832950" cy="1871932"/>
          </a:xfrm>
          <a:prstGeom prst="roundRect">
            <a:avLst/>
          </a:prstGeom>
          <a:solidFill>
            <a:srgbClr val="FFF5ED"/>
          </a:solidFill>
          <a:ln w="28575">
            <a:solidFill>
              <a:srgbClr val="B9B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BE275C-5E78-4C7D-8F6B-696D949EAFE5}"/>
              </a:ext>
            </a:extLst>
          </p:cNvPr>
          <p:cNvSpPr txBox="1"/>
          <p:nvPr/>
        </p:nvSpPr>
        <p:spPr>
          <a:xfrm>
            <a:off x="984882" y="2112974"/>
            <a:ext cx="1047203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500" dirty="0">
                <a:solidFill>
                  <a:srgbClr val="3E4677"/>
                </a:solidFill>
                <a:latin typeface="UPCxB"/>
                <a:cs typeface="Angsana New" panose="02020603050405020304" pitchFamily="18" charset="-34"/>
              </a:rPr>
              <a:t>กระดานเขียนแบบเป็นเครื่องมือที่นิยมใช้ในงานเขียนแบบภาคสนาม เนื่องจากสะดวกในการพกพาซึ่งแต่เดิมทำด้วยไม้เนื้อแข็งขัดผิวเรียบ แต่ปัจจุบันทำมาจากพลาสติก เพราะมีน้ำหนักเบาและสามารถประกอบอุปกรณ์ช่วยในการเขียนแบบอื่นๆเพิ่มเติมได้ เช่น บรรทัดเลื่อน อุปกรณ์หนีบกระดาษ และอุปกรณ์ปรับมุมสำหรับเขียนเส้นเอียง เป็นต้น ดังรูปที่ 1.2</a:t>
            </a:r>
            <a:endParaRPr lang="th-TH" sz="2500" dirty="0">
              <a:solidFill>
                <a:srgbClr val="3E4677"/>
              </a:solidFill>
              <a:cs typeface="Angsana New" panose="02020603050405020304" pitchFamily="18" charset="-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3C2F155-7B56-41DC-8B9C-BEB5E382C34B}"/>
              </a:ext>
            </a:extLst>
          </p:cNvPr>
          <p:cNvGrpSpPr/>
          <p:nvPr/>
        </p:nvGrpSpPr>
        <p:grpSpPr>
          <a:xfrm>
            <a:off x="2481118" y="3684675"/>
            <a:ext cx="7229763" cy="2719078"/>
            <a:chOff x="2873261" y="3684675"/>
            <a:chExt cx="6445477" cy="24241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F781B89-96BC-43FB-A9AB-A9EA3F009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09" t="6099" r="4969" b="2847"/>
            <a:stretch/>
          </p:blipFill>
          <p:spPr>
            <a:xfrm>
              <a:off x="2873261" y="3684675"/>
              <a:ext cx="6445477" cy="18719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A3EC943-C519-4EF3-973E-80324A176E41}"/>
                </a:ext>
              </a:extLst>
            </p:cNvPr>
            <p:cNvSpPr txBox="1"/>
            <p:nvPr/>
          </p:nvSpPr>
          <p:spPr>
            <a:xfrm>
              <a:off x="3745147" y="5752081"/>
              <a:ext cx="4874172" cy="356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รูปที่ 1.2 </a:t>
              </a:r>
              <a:r>
                <a:rPr lang="th-TH" sz="20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ลักษณะของกระดานเขียนแบบและอุปกรณ์ประกอบช่วยเขียนแบบ</a:t>
              </a:r>
              <a:r>
                <a:rPr lang="th-TH" sz="2000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 </a:t>
              </a:r>
              <a:endParaRPr lang="th-TH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F827AE-9CA9-480E-BFAE-125CD0CD7EF6}"/>
              </a:ext>
            </a:extLst>
          </p:cNvPr>
          <p:cNvSpPr/>
          <p:nvPr/>
        </p:nvSpPr>
        <p:spPr>
          <a:xfrm>
            <a:off x="-1" y="0"/>
            <a:ext cx="12192000" cy="840509"/>
          </a:xfrm>
          <a:prstGeom prst="rect">
            <a:avLst/>
          </a:prstGeom>
          <a:solidFill>
            <a:srgbClr val="D6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860934-FDC4-42F6-8684-DE4FC0D4396D}"/>
              </a:ext>
            </a:extLst>
          </p:cNvPr>
          <p:cNvSpPr txBox="1"/>
          <p:nvPr/>
        </p:nvSpPr>
        <p:spPr>
          <a:xfrm>
            <a:off x="3154626" y="89334"/>
            <a:ext cx="65562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cs typeface="Angsana New" panose="02020603050405020304" pitchFamily="18" charset="-34"/>
              </a:rPr>
              <a:t>เครื่องมือและวิธีการใช้เครื่องมือเขียนแบบ</a:t>
            </a:r>
          </a:p>
        </p:txBody>
      </p:sp>
      <p:sp>
        <p:nvSpPr>
          <p:cNvPr id="2" name="Rectangle 1"/>
          <p:cNvSpPr/>
          <p:nvPr/>
        </p:nvSpPr>
        <p:spPr>
          <a:xfrm>
            <a:off x="909576" y="1546750"/>
            <a:ext cx="4927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0000"/>
                </a:solidFill>
                <a:latin typeface="IrisUPC" panose="020B0604020202020204" pitchFamily="34" charset="-34"/>
                <a:cs typeface="Angsana New" panose="02020603050405020304" pitchFamily="18" charset="-34"/>
              </a:rPr>
              <a:t> </a:t>
            </a:r>
            <a:r>
              <a:rPr lang="th-TH" sz="3600" b="1" dirty="0">
                <a:solidFill>
                  <a:srgbClr val="383F6C"/>
                </a:solidFill>
                <a:latin typeface="IrisUPC" panose="020B0604020202020204" pitchFamily="34" charset="-34"/>
                <a:cs typeface="Angsana New" panose="02020603050405020304" pitchFamily="18" charset="-34"/>
              </a:rPr>
              <a:t>กระดานเขียนแบบ </a:t>
            </a:r>
            <a:r>
              <a:rPr lang="th-TH" sz="3600" b="1" dirty="0">
                <a:solidFill>
                  <a:srgbClr val="383F6C"/>
                </a:solidFill>
                <a:latin typeface="Browallia New" panose="020B0604020202020204" pitchFamily="34" charset="-34"/>
                <a:cs typeface="Angsana New" panose="02020603050405020304" pitchFamily="18" charset="-34"/>
              </a:rPr>
              <a:t>(</a:t>
            </a:r>
            <a:r>
              <a:rPr lang="en-US" sz="3600" b="1" dirty="0">
                <a:solidFill>
                  <a:srgbClr val="383F6C"/>
                </a:solidFill>
                <a:latin typeface="Angsana New" panose="02020603050405020304" pitchFamily="18" charset="-34"/>
                <a:cs typeface="+mj-cs"/>
              </a:rPr>
              <a:t>Drawing Board</a:t>
            </a:r>
            <a:r>
              <a:rPr lang="en-US" sz="3600" b="1" dirty="0">
                <a:solidFill>
                  <a:srgbClr val="383F6C"/>
                </a:solidFill>
                <a:latin typeface="Browallia New" panose="020B0604020202020204" pitchFamily="34" charset="-34"/>
                <a:cs typeface="+mj-cs"/>
              </a:rPr>
              <a:t>)</a:t>
            </a:r>
            <a:r>
              <a:rPr lang="en-US" sz="3600" dirty="0">
                <a:solidFill>
                  <a:srgbClr val="383F6C"/>
                </a:solidFill>
                <a:cs typeface="+mj-cs"/>
              </a:rPr>
              <a:t> </a:t>
            </a:r>
            <a:endParaRPr lang="en-US" sz="3600" b="1" dirty="0">
              <a:solidFill>
                <a:srgbClr val="383F6C"/>
              </a:solidFill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0000" l="3056" r="90000">
                        <a14:foregroundMark x1="17778" y1="37222" x2="33056" y2="2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1465" y="-110341"/>
            <a:ext cx="2193755" cy="21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87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1777278-68C9-48A1-BF6E-F6618DEAAAB5}"/>
              </a:ext>
            </a:extLst>
          </p:cNvPr>
          <p:cNvSpPr/>
          <p:nvPr/>
        </p:nvSpPr>
        <p:spPr>
          <a:xfrm>
            <a:off x="693099" y="1267952"/>
            <a:ext cx="10434918" cy="2495687"/>
          </a:xfrm>
          <a:prstGeom prst="roundRect">
            <a:avLst/>
          </a:prstGeom>
          <a:solidFill>
            <a:srgbClr val="FFF5ED"/>
          </a:solidFill>
          <a:ln w="28575">
            <a:solidFill>
              <a:srgbClr val="D6D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6AA7B8-ED6E-472B-B570-FB4F70C87237}"/>
              </a:ext>
            </a:extLst>
          </p:cNvPr>
          <p:cNvSpPr txBox="1"/>
          <p:nvPr/>
        </p:nvSpPr>
        <p:spPr>
          <a:xfrm>
            <a:off x="827777" y="1874685"/>
            <a:ext cx="102489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700" dirty="0" smtClean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ไม้</a:t>
            </a:r>
            <a:r>
              <a:rPr lang="th-TH" sz="2700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ทีเป็นอุปกรณ์ที่ใช้ลากเส้นในแนวระดับและใช้ร่วมกับบรรทัดสำมเหลี่ยมเพื่อลากเส้นแนวดิ่งและเส้นเอียงมุมต่างๆ ไม้ทีมีส่วนประกอบ 2 ส่วน คือ ส่วนหัว </a:t>
            </a:r>
            <a:r>
              <a:rPr lang="th-TH" sz="27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7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Head</a:t>
            </a:r>
            <a:r>
              <a:rPr lang="th-TH" sz="27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7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7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และส่วนใบ (</a:t>
            </a:r>
            <a:r>
              <a:rPr lang="en-US" sz="27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Blade</a:t>
            </a:r>
            <a:r>
              <a:rPr lang="th-TH" sz="27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7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700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ที่มี</a:t>
            </a:r>
            <a:r>
              <a:rPr lang="th-TH" sz="2700" dirty="0" err="1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สเกล</a:t>
            </a:r>
            <a:r>
              <a:rPr lang="th-TH" sz="2700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ระบบเมตริกติดไว้ตลอดความยาว ประกอบเข้าด้วยกันเป็นมุมฉากด้วยสลักเกลียว ส่วนประกอบทั้งสองส่วนอาจทำด้วยไม้หรือพลาสติก โดยมีความยาวให้เลือกใช้งานตามความเหมาะสมตั้งแต่ 60 ซม. 90 ซม. และ 120 ซม. ดังรูปที่ 1.3</a:t>
            </a:r>
            <a:r>
              <a:rPr lang="th-TH" sz="2700" dirty="0">
                <a:solidFill>
                  <a:srgbClr val="002060"/>
                </a:solidFill>
                <a:cs typeface="Angsana New" panose="02020603050405020304" pitchFamily="18" charset="-34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D836DD6-0A32-43D3-A11D-01FD40590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46"/>
          <a:stretch/>
        </p:blipFill>
        <p:spPr>
          <a:xfrm>
            <a:off x="2989024" y="4028447"/>
            <a:ext cx="6213950" cy="22459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BE1FDA-C5FB-4542-9F45-FF236F157BCC}"/>
              </a:ext>
            </a:extLst>
          </p:cNvPr>
          <p:cNvSpPr txBox="1"/>
          <p:nvPr/>
        </p:nvSpPr>
        <p:spPr>
          <a:xfrm>
            <a:off x="3958047" y="6365305"/>
            <a:ext cx="46765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รูปที่ 1.3 </a:t>
            </a:r>
            <a:r>
              <a:rPr lang="th-TH" sz="2400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การใช้ไม้ทีลากเส้นในแนวระดับและแนวดิ่ง</a:t>
            </a:r>
            <a:r>
              <a:rPr lang="th-TH" sz="2400" dirty="0">
                <a:solidFill>
                  <a:srgbClr val="002060"/>
                </a:solidFill>
                <a:cs typeface="Angsana New" panose="02020603050405020304" pitchFamily="18" charset="-34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BE7630F-71F9-44BE-9AD9-1E69EB39C270}"/>
              </a:ext>
            </a:extLst>
          </p:cNvPr>
          <p:cNvGrpSpPr/>
          <p:nvPr/>
        </p:nvGrpSpPr>
        <p:grpSpPr>
          <a:xfrm>
            <a:off x="0" y="0"/>
            <a:ext cx="12192000" cy="858828"/>
            <a:chOff x="0" y="0"/>
            <a:chExt cx="12192000" cy="8588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A765053-D568-47B5-ADFC-592E7E4AF553}"/>
                </a:ext>
              </a:extLst>
            </p:cNvPr>
            <p:cNvSpPr/>
            <p:nvPr/>
          </p:nvSpPr>
          <p:spPr>
            <a:xfrm>
              <a:off x="0" y="0"/>
              <a:ext cx="12192000" cy="840509"/>
            </a:xfrm>
            <a:prstGeom prst="rect">
              <a:avLst/>
            </a:prstGeom>
            <a:solidFill>
              <a:srgbClr val="D6D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9357E9A-39B0-4F1A-9D21-3CCD37C8FA78}"/>
                </a:ext>
              </a:extLst>
            </p:cNvPr>
            <p:cNvSpPr txBox="1"/>
            <p:nvPr/>
          </p:nvSpPr>
          <p:spPr>
            <a:xfrm>
              <a:off x="167669" y="89387"/>
              <a:ext cx="809152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4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เครื่องมือและวิธีการใช้เครื่องมือเขียนแบบ</a:t>
              </a:r>
            </a:p>
          </p:txBody>
        </p:sp>
      </p:grpSp>
      <p:pic>
        <p:nvPicPr>
          <p:cNvPr id="18" name="Picture 2" descr="แบบทดสอบก่อนเรียน หน่วยที่ 1 เครื่องมือและอุป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" b="971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690" y="-43698"/>
            <a:ext cx="2980538" cy="18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2139" y="1296741"/>
            <a:ext cx="3330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IrisUPC" panose="020B0604020202020204" pitchFamily="34" charset="-34"/>
                <a:cs typeface="Angsana New" panose="02020603050405020304" pitchFamily="18" charset="-34"/>
              </a:rPr>
              <a:t>ไม้ที </a:t>
            </a:r>
            <a:r>
              <a:rPr lang="th-TH" sz="4000" b="1" dirty="0">
                <a:solidFill>
                  <a:srgbClr val="002060"/>
                </a:solidFill>
                <a:latin typeface="Browallia New" panose="020B0604020202020204" pitchFamily="34" charset="-34"/>
                <a:cs typeface="Angsana New" panose="02020603050405020304" pitchFamily="18" charset="-34"/>
              </a:rPr>
              <a:t>(</a:t>
            </a:r>
            <a:r>
              <a:rPr lang="en-US" sz="4000" b="1" dirty="0">
                <a:solidFill>
                  <a:srgbClr val="002060"/>
                </a:solidFill>
                <a:latin typeface="Angsana New" panose="02020603050405020304" pitchFamily="18" charset="-34"/>
              </a:rPr>
              <a:t>T-Square</a:t>
            </a:r>
            <a:r>
              <a:rPr lang="en-US" sz="4000" b="1" dirty="0" smtClean="0">
                <a:solidFill>
                  <a:srgbClr val="002060"/>
                </a:solidFill>
                <a:latin typeface="Browallia New" panose="020B0604020202020204" pitchFamily="34" charset="-34"/>
              </a:rPr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5465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D4BDB6-0FC1-4F3A-9185-925B13CB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032" y="3721107"/>
            <a:ext cx="5781646" cy="20446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2D746D-6FAF-484B-BC05-7D1C58068F8A}"/>
              </a:ext>
            </a:extLst>
          </p:cNvPr>
          <p:cNvSpPr txBox="1"/>
          <p:nvPr/>
        </p:nvSpPr>
        <p:spPr>
          <a:xfrm>
            <a:off x="3643074" y="6145854"/>
            <a:ext cx="58905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รูปที่ 1.4 </a:t>
            </a:r>
            <a:r>
              <a:rPr lang="th-TH" sz="2800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บรรทัดเลื่อนและลักษณะการติดตั้งบรรทัดเลื่อน</a:t>
            </a:r>
            <a:r>
              <a:rPr lang="th-TH" sz="2800" dirty="0">
                <a:solidFill>
                  <a:srgbClr val="002060"/>
                </a:solidFill>
                <a:cs typeface="Angsana New" panose="02020603050405020304" pitchFamily="18" charset="-34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6D32AEB-560F-4041-8A47-5FEB9E671D4B}"/>
              </a:ext>
            </a:extLst>
          </p:cNvPr>
          <p:cNvGrpSpPr/>
          <p:nvPr/>
        </p:nvGrpSpPr>
        <p:grpSpPr>
          <a:xfrm>
            <a:off x="0" y="0"/>
            <a:ext cx="12192000" cy="884028"/>
            <a:chOff x="0" y="0"/>
            <a:chExt cx="12192000" cy="8840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5D59542-A4E7-49AC-B723-245F91DB0ED6}"/>
                </a:ext>
              </a:extLst>
            </p:cNvPr>
            <p:cNvSpPr/>
            <p:nvPr/>
          </p:nvSpPr>
          <p:spPr>
            <a:xfrm>
              <a:off x="0" y="0"/>
              <a:ext cx="12192000" cy="840509"/>
            </a:xfrm>
            <a:prstGeom prst="rect">
              <a:avLst/>
            </a:prstGeom>
            <a:solidFill>
              <a:srgbClr val="D6D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405DDA3-D410-4881-85A2-91F1A29E0C88}"/>
                </a:ext>
              </a:extLst>
            </p:cNvPr>
            <p:cNvSpPr txBox="1"/>
            <p:nvPr/>
          </p:nvSpPr>
          <p:spPr>
            <a:xfrm>
              <a:off x="438520" y="53031"/>
              <a:ext cx="82221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เครื่องมือและวิธีการใช้เครื่องมือเขียนแบบ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F46B4B6-03A5-4BD8-AFA9-58CB51480BB4}"/>
              </a:ext>
            </a:extLst>
          </p:cNvPr>
          <p:cNvCxnSpPr>
            <a:cxnSpLocks/>
          </p:cNvCxnSpPr>
          <p:nvPr/>
        </p:nvCxnSpPr>
        <p:spPr>
          <a:xfrm>
            <a:off x="1485181" y="2101642"/>
            <a:ext cx="9220200" cy="0"/>
          </a:xfrm>
          <a:prstGeom prst="line">
            <a:avLst/>
          </a:prstGeom>
          <a:ln w="28575">
            <a:solidFill>
              <a:srgbClr val="D6D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238143" y="1240203"/>
            <a:ext cx="9714273" cy="2124729"/>
            <a:chOff x="1293223" y="1454493"/>
            <a:chExt cx="9714273" cy="212472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55D28F0-2AED-4C34-BF6A-F3BA7461C87C}"/>
                </a:ext>
              </a:extLst>
            </p:cNvPr>
            <p:cNvSpPr/>
            <p:nvPr/>
          </p:nvSpPr>
          <p:spPr>
            <a:xfrm>
              <a:off x="1293223" y="1454493"/>
              <a:ext cx="9714273" cy="2124729"/>
            </a:xfrm>
            <a:prstGeom prst="rect">
              <a:avLst/>
            </a:prstGeom>
            <a:solidFill>
              <a:srgbClr val="B9BBDD"/>
            </a:solidFill>
            <a:ln w="28575">
              <a:solidFill>
                <a:srgbClr val="D6D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C9169B5-44B3-4AAA-9C1E-8E30824B6B4B}"/>
                </a:ext>
              </a:extLst>
            </p:cNvPr>
            <p:cNvGrpSpPr/>
            <p:nvPr/>
          </p:nvGrpSpPr>
          <p:grpSpPr>
            <a:xfrm>
              <a:off x="9351222" y="1632659"/>
              <a:ext cx="1354159" cy="227306"/>
              <a:chOff x="4202237" y="1854227"/>
              <a:chExt cx="622068" cy="10441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04A1F364-6FF3-4453-A936-72983BAA7243}"/>
                  </a:ext>
                </a:extLst>
              </p:cNvPr>
              <p:cNvSpPr/>
              <p:nvPr/>
            </p:nvSpPr>
            <p:spPr>
              <a:xfrm>
                <a:off x="4202237" y="1854229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EB49FC3C-2114-4EE7-96E4-8D8C381E8703}"/>
                  </a:ext>
                </a:extLst>
              </p:cNvPr>
              <p:cNvSpPr/>
              <p:nvPr/>
            </p:nvSpPr>
            <p:spPr>
              <a:xfrm>
                <a:off x="4715225" y="1854227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95801E02-F76E-4F4E-8ACD-B46061E467D5}"/>
                  </a:ext>
                </a:extLst>
              </p:cNvPr>
              <p:cNvSpPr/>
              <p:nvPr/>
            </p:nvSpPr>
            <p:spPr>
              <a:xfrm>
                <a:off x="4373233" y="1854229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74439C1F-CA5A-466E-B1B9-0F3764FB488D}"/>
                  </a:ext>
                </a:extLst>
              </p:cNvPr>
              <p:cNvSpPr/>
              <p:nvPr/>
            </p:nvSpPr>
            <p:spPr>
              <a:xfrm>
                <a:off x="4544229" y="1854228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2B6CD69-3ECD-478B-AC67-2B12FB31AB88}"/>
                </a:ext>
              </a:extLst>
            </p:cNvPr>
            <p:cNvSpPr txBox="1"/>
            <p:nvPr/>
          </p:nvSpPr>
          <p:spPr>
            <a:xfrm>
              <a:off x="1566758" y="2160178"/>
              <a:ext cx="916330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บรรทัดเลื่อนพัฒนามาจากไม้ที โดยใช้เชือกหรือเส้นเอ็นขึงติดกับโต๊ะหรือกระดำนเขียนแบบทั้งสี่มุมและติดลูกล้อไว้ที่ปลายบรรทัดเลื่อนทั้งสองด้ำน ซึ่งทำให้สามารถเคลื่อนที่รวดเร็วและรักษาระดับความขนานได้มากกว่าไม้ที ดังรูปที่ 1.4</a:t>
              </a:r>
              <a:r>
                <a:rPr lang="th-TH" sz="2800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D549726-1EB7-4597-A542-2B6C3DC0B9B9}"/>
                </a:ext>
              </a:extLst>
            </p:cNvPr>
            <p:cNvSpPr txBox="1"/>
            <p:nvPr/>
          </p:nvSpPr>
          <p:spPr>
            <a:xfrm>
              <a:off x="1375691" y="1533131"/>
              <a:ext cx="469203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000" b="1" dirty="0">
                  <a:solidFill>
                    <a:srgbClr val="002060"/>
                  </a:solidFill>
                  <a:latin typeface="IrisUPC" panose="020B0604020202020204" pitchFamily="34" charset="-34"/>
                  <a:cs typeface="Angsana New" panose="02020603050405020304" pitchFamily="18" charset="-34"/>
                </a:rPr>
                <a:t>บรรทัดเลื่อน </a:t>
              </a:r>
              <a:r>
                <a:rPr lang="th-TH" sz="4000" b="1" dirty="0">
                  <a:solidFill>
                    <a:srgbClr val="002060"/>
                  </a:solidFill>
                  <a:latin typeface="Browallia New" panose="020B0604020202020204" pitchFamily="34" charset="-34"/>
                  <a:cs typeface="Angsana New" panose="02020603050405020304" pitchFamily="18" charset="-34"/>
                </a:rPr>
                <a:t>(</a:t>
              </a:r>
              <a:r>
                <a:rPr lang="en-US" sz="4000" b="1" dirty="0">
                  <a:solidFill>
                    <a:srgbClr val="002060"/>
                  </a:solidFill>
                  <a:latin typeface="Angsana New" panose="02020603050405020304" pitchFamily="18" charset="-34"/>
                  <a:cs typeface="+mj-cs"/>
                </a:rPr>
                <a:t>Parallel Slide</a:t>
              </a:r>
              <a:r>
                <a:rPr lang="en-US" sz="4000" b="1" dirty="0">
                  <a:solidFill>
                    <a:srgbClr val="002060"/>
                  </a:solidFill>
                  <a:latin typeface="Browallia New" panose="020B0604020202020204" pitchFamily="34" charset="-34"/>
                  <a:cs typeface="+mj-cs"/>
                </a:rPr>
                <a:t>)</a:t>
              </a:r>
              <a:endParaRPr lang="th-TH" sz="4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076" name="Picture 4" descr="รูปเครื่องเขียน PNG, ภาพเครื่องเขียนPSD, ดาวน์โหลดฟรี |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9" b="93333" l="5556" r="92500">
                        <a14:foregroundMark x1="65833" y1="86944" x2="76667" y2="8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86" y="3779803"/>
            <a:ext cx="3437814" cy="343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685F03-C493-495E-A5A9-A702801F4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34" y="3935717"/>
            <a:ext cx="3913602" cy="278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7BCD190-285A-41B1-87EE-D30481FE2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463" y="1209571"/>
            <a:ext cx="4075611" cy="25340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0F28276-F3FC-4CE1-A5AA-BCAA4CF45084}"/>
              </a:ext>
            </a:extLst>
          </p:cNvPr>
          <p:cNvSpPr txBox="1"/>
          <p:nvPr/>
        </p:nvSpPr>
        <p:spPr>
          <a:xfrm>
            <a:off x="5216541" y="5188704"/>
            <a:ext cx="2784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รูปที่ </a:t>
            </a:r>
            <a:r>
              <a:rPr lang="th-TH" sz="2000" b="1" dirty="0" smtClean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1.5 </a:t>
            </a:r>
            <a:r>
              <a:rPr lang="th-TH" sz="2000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การใช้ฉากสามเหลี่ยม</a:t>
            </a:r>
          </a:p>
          <a:p>
            <a:pPr algn="ctr"/>
            <a:r>
              <a:rPr lang="th-TH" sz="2000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เขียนเส้นเอียงทุกๆ 15 องศา</a:t>
            </a:r>
            <a:r>
              <a:rPr lang="th-TH" sz="2000" dirty="0">
                <a:solidFill>
                  <a:srgbClr val="002060"/>
                </a:solidFill>
                <a:cs typeface="Angsana New" panose="02020603050405020304" pitchFamily="18" charset="-34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E539A2A-32DF-4CB8-8CC3-7CBD6A0E06A5}"/>
              </a:ext>
            </a:extLst>
          </p:cNvPr>
          <p:cNvGrpSpPr/>
          <p:nvPr/>
        </p:nvGrpSpPr>
        <p:grpSpPr>
          <a:xfrm>
            <a:off x="0" y="0"/>
            <a:ext cx="12192000" cy="840509"/>
            <a:chOff x="0" y="0"/>
            <a:chExt cx="12192000" cy="8405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14FA6F7-98FC-419E-AC0C-03A3993F425F}"/>
                </a:ext>
              </a:extLst>
            </p:cNvPr>
            <p:cNvSpPr/>
            <p:nvPr/>
          </p:nvSpPr>
          <p:spPr>
            <a:xfrm>
              <a:off x="0" y="0"/>
              <a:ext cx="12192000" cy="840509"/>
            </a:xfrm>
            <a:prstGeom prst="rect">
              <a:avLst/>
            </a:prstGeom>
            <a:solidFill>
              <a:srgbClr val="D6D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40C4D5E-BCD8-49E8-9F2B-2259C38B7766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613985"/>
              <a:ext cx="5334000" cy="0"/>
            </a:xfrm>
            <a:prstGeom prst="line">
              <a:avLst/>
            </a:prstGeom>
            <a:ln w="28575">
              <a:solidFill>
                <a:srgbClr val="FFF5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90CA733-FD43-460E-B399-7D5C03290791}"/>
              </a:ext>
            </a:extLst>
          </p:cNvPr>
          <p:cNvGrpSpPr/>
          <p:nvPr/>
        </p:nvGrpSpPr>
        <p:grpSpPr>
          <a:xfrm>
            <a:off x="230640" y="1332891"/>
            <a:ext cx="4895856" cy="4733524"/>
            <a:chOff x="638730" y="2172911"/>
            <a:chExt cx="4684144" cy="332071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0C0C144-8EFB-4115-95F9-24F21A1940FD}"/>
                </a:ext>
              </a:extLst>
            </p:cNvPr>
            <p:cNvSpPr/>
            <p:nvPr/>
          </p:nvSpPr>
          <p:spPr>
            <a:xfrm>
              <a:off x="638730" y="2172911"/>
              <a:ext cx="4684144" cy="3320715"/>
            </a:xfrm>
            <a:prstGeom prst="rect">
              <a:avLst/>
            </a:prstGeom>
            <a:solidFill>
              <a:srgbClr val="FFF5ED"/>
            </a:solidFill>
            <a:ln w="28575">
              <a:solidFill>
                <a:srgbClr val="B9B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B4ABBA4C-1249-4587-A835-BA462A2408D9}"/>
                    </a:ext>
                  </a:extLst>
                </p:cNvPr>
                <p:cNvSpPr txBox="1"/>
                <p:nvPr/>
              </p:nvSpPr>
              <p:spPr>
                <a:xfrm>
                  <a:off x="713586" y="2932091"/>
                  <a:ext cx="4425351" cy="24830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thaiDist"/>
                  <a:r>
                    <a:rPr lang="th-TH" sz="2800" dirty="0">
                      <a:solidFill>
                        <a:srgbClr val="002060"/>
                      </a:solidFill>
                      <a:latin typeface="UPCxB"/>
                      <a:cs typeface="Angsana New" panose="02020603050405020304" pitchFamily="18" charset="-34"/>
                    </a:rPr>
                    <a:t>     ฉากสามเหลี่ยมประกอบไปด้วยฉากสามเหลี่ยม 45 องศา และฉากสามเหลี่ยม</a:t>
                  </a:r>
                  <a:r>
                    <a:rPr lang="th-TH" sz="2800" dirty="0">
                      <a:solidFill>
                        <a:srgbClr val="002060"/>
                      </a:solidFill>
                      <a:latin typeface="Amasis MT Pro" panose="020B0604020202020204" pitchFamily="18" charset="0"/>
                      <a:cs typeface="Angsana New" panose="02020603050405020304" pitchFamily="18" charset="-34"/>
                    </a:rPr>
                    <a:t> </a:t>
                  </a:r>
                  <a:r>
                    <a:rPr lang="th-TH" sz="2800" dirty="0" smtClean="0">
                      <a:solidFill>
                        <a:srgbClr val="002060"/>
                      </a:solidFill>
                      <a:latin typeface="Amasis MT Pro" panose="020B0604020202020204" pitchFamily="18" charset="0"/>
                      <a:cs typeface="Angsana New" panose="02020603050405020304" pitchFamily="18" charset="-34"/>
                    </a:rPr>
                    <a:t>30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masis MT Pro" panose="020B0604020202020204" pitchFamily="18" charset="0"/>
                      <a:cs typeface="Angsana New" panose="02020603050405020304" pitchFamily="18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ngsana New" panose="02020603050405020304" pitchFamily="18" charset="-34"/>
                        </a:rPr>
                        <m:t>×</m:t>
                      </m:r>
                    </m:oMath>
                  </a14:m>
                  <a:r>
                    <a:rPr lang="th-TH" sz="2800" dirty="0" smtClean="0">
                      <a:solidFill>
                        <a:srgbClr val="002060"/>
                      </a:solidFill>
                      <a:latin typeface="Amasis MT Pro" panose="020B0604020202020204" pitchFamily="18" charset="0"/>
                      <a:cs typeface="Angsana New" panose="02020603050405020304" pitchFamily="18" charset="-34"/>
                    </a:rPr>
                    <a:t> 60 </a:t>
                  </a:r>
                  <a:r>
                    <a:rPr lang="th-TH" sz="2800" dirty="0">
                      <a:solidFill>
                        <a:srgbClr val="002060"/>
                      </a:solidFill>
                      <a:latin typeface="UPCxB"/>
                      <a:cs typeface="Angsana New" panose="02020603050405020304" pitchFamily="18" charset="-34"/>
                    </a:rPr>
                    <a:t>องศา ปัจจุบันผลิตจากพลาสติกใสและพิมพ์สเกลระบบเมตริกไว้ที่ด้านประกอบมุมฉากทั้งสองด้าน ดังรูปที่ 1.6 ฉากสามเหลี่ยมทั้งสองอันนอกจากจะใช้ลากเส้นในแนวดิ่งและเส้นเอียงตามมุมของฉากสามเหลี่ยมแล้วยังใช้ประกอบกันเพื่อเขียนเส้นเอียงทุกๆ 15 องศา ดังรูปที่ 1.5</a:t>
                  </a:r>
                  <a:r>
                    <a:rPr lang="th-TH" sz="2800" dirty="0">
                      <a:solidFill>
                        <a:srgbClr val="002060"/>
                      </a:solidFill>
                      <a:cs typeface="Angsana New" panose="02020603050405020304" pitchFamily="18" charset="-34"/>
                    </a:rPr>
                    <a:t> </a:t>
                  </a:r>
                  <a:endParaRPr lang="th-TH" sz="2400" dirty="0">
                    <a:solidFill>
                      <a:srgbClr val="002060"/>
                    </a:solidFill>
                    <a:cs typeface="Angsana New" panose="02020603050405020304" pitchFamily="18" charset="-34"/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B4ABBA4C-1249-4587-A835-BA462A240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586" y="2932091"/>
                  <a:ext cx="4425351" cy="24830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770" t="-1721" r="-4090" b="-378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6ED19C7-F614-4AE5-A51B-181B3691AB88}"/>
                </a:ext>
              </a:extLst>
            </p:cNvPr>
            <p:cNvCxnSpPr/>
            <p:nvPr/>
          </p:nvCxnSpPr>
          <p:spPr>
            <a:xfrm>
              <a:off x="638730" y="2760453"/>
              <a:ext cx="4684144" cy="0"/>
            </a:xfrm>
            <a:prstGeom prst="line">
              <a:avLst/>
            </a:prstGeom>
            <a:ln w="28575">
              <a:solidFill>
                <a:srgbClr val="B9BB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5283FA97-6CCE-4BD3-AFDA-95790032BF91}"/>
                </a:ext>
              </a:extLst>
            </p:cNvPr>
            <p:cNvGrpSpPr/>
            <p:nvPr/>
          </p:nvGrpSpPr>
          <p:grpSpPr>
            <a:xfrm>
              <a:off x="4571409" y="2399216"/>
              <a:ext cx="622068" cy="104419"/>
              <a:chOff x="4202237" y="1854227"/>
              <a:chExt cx="622068" cy="10441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88B538D2-4A56-4C6F-9457-471BC3853168}"/>
                  </a:ext>
                </a:extLst>
              </p:cNvPr>
              <p:cNvSpPr/>
              <p:nvPr/>
            </p:nvSpPr>
            <p:spPr>
              <a:xfrm>
                <a:off x="4202237" y="1854229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3D11136B-C547-4B3A-A95E-AE67AC6D48B8}"/>
                  </a:ext>
                </a:extLst>
              </p:cNvPr>
              <p:cNvSpPr/>
              <p:nvPr/>
            </p:nvSpPr>
            <p:spPr>
              <a:xfrm>
                <a:off x="4715225" y="1854227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D26F20D-4663-4565-9FF2-5EA2C75F5EF5}"/>
                  </a:ext>
                </a:extLst>
              </p:cNvPr>
              <p:cNvSpPr/>
              <p:nvPr/>
            </p:nvSpPr>
            <p:spPr>
              <a:xfrm>
                <a:off x="4373233" y="1854229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58A8CA20-69C0-433B-A427-A3591D9792F1}"/>
                  </a:ext>
                </a:extLst>
              </p:cNvPr>
              <p:cNvSpPr/>
              <p:nvPr/>
            </p:nvSpPr>
            <p:spPr>
              <a:xfrm>
                <a:off x="4544229" y="1854228"/>
                <a:ext cx="109080" cy="1044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02B4F63-1D13-4283-A65D-07DC481C78A5}"/>
                </a:ext>
              </a:extLst>
            </p:cNvPr>
            <p:cNvSpPr txBox="1"/>
            <p:nvPr/>
          </p:nvSpPr>
          <p:spPr>
            <a:xfrm>
              <a:off x="666424" y="2256764"/>
              <a:ext cx="4246976" cy="496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000" b="1" dirty="0">
                  <a:solidFill>
                    <a:srgbClr val="002060"/>
                  </a:solidFill>
                  <a:latin typeface="IrisUPC" panose="020B0604020202020204" pitchFamily="34" charset="-34"/>
                  <a:cs typeface="Angsana New" panose="02020603050405020304" pitchFamily="18" charset="-34"/>
                </a:rPr>
                <a:t>ฉากสามเหลี่ยม </a:t>
              </a:r>
              <a:r>
                <a:rPr lang="th-TH" sz="4000" b="1" dirty="0">
                  <a:solidFill>
                    <a:srgbClr val="002060"/>
                  </a:solidFill>
                  <a:latin typeface="Browallia New" panose="020B0604020202020204" pitchFamily="34" charset="-34"/>
                  <a:cs typeface="Angsana New" panose="02020603050405020304" pitchFamily="18" charset="-34"/>
                </a:rPr>
                <a:t>(</a:t>
              </a:r>
              <a:r>
                <a:rPr lang="en-US" sz="4000" b="1" dirty="0">
                  <a:solidFill>
                    <a:srgbClr val="002060"/>
                  </a:solidFill>
                  <a:latin typeface="Angsana New" panose="02020603050405020304" pitchFamily="18" charset="-34"/>
                  <a:cs typeface="+mj-cs"/>
                </a:rPr>
                <a:t>Set-Square</a:t>
              </a:r>
              <a:r>
                <a:rPr lang="en-US" sz="4000" b="1" dirty="0">
                  <a:solidFill>
                    <a:srgbClr val="002060"/>
                  </a:solidFill>
                  <a:latin typeface="Browallia New" panose="020B0604020202020204" pitchFamily="34" charset="-34"/>
                  <a:cs typeface="+mj-cs"/>
                </a:rPr>
                <a:t>)</a:t>
              </a:r>
              <a:endParaRPr lang="th-TH" sz="4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9357E9A-39B0-4F1A-9D21-3CCD37C8FA78}"/>
              </a:ext>
            </a:extLst>
          </p:cNvPr>
          <p:cNvSpPr txBox="1"/>
          <p:nvPr/>
        </p:nvSpPr>
        <p:spPr>
          <a:xfrm>
            <a:off x="206858" y="80992"/>
            <a:ext cx="80915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cs typeface="Angsana New" panose="02020603050405020304" pitchFamily="18" charset="-34"/>
              </a:rPr>
              <a:t>เครื่องมือและวิธีการใช้เครื่องมือเขียนแบบ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6E26FF-ED2D-4C3B-A680-14AB2F6E9681}"/>
              </a:ext>
            </a:extLst>
          </p:cNvPr>
          <p:cNvSpPr txBox="1"/>
          <p:nvPr/>
        </p:nvSpPr>
        <p:spPr>
          <a:xfrm>
            <a:off x="8882386" y="2562635"/>
            <a:ext cx="3032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รูปที่ </a:t>
            </a:r>
            <a:r>
              <a:rPr lang="th-TH" b="1" dirty="0" smtClean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1.6 </a:t>
            </a:r>
            <a:r>
              <a:rPr lang="th-TH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ลักษณะของฉากสามเหลี่ยม 45 องศา</a:t>
            </a:r>
          </a:p>
          <a:p>
            <a:pPr algn="ctr"/>
            <a:r>
              <a:rPr lang="th-TH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และฉากสามเหลี่ยม 30 </a:t>
            </a:r>
            <a:r>
              <a:rPr lang="en-US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x 60 </a:t>
            </a:r>
            <a:r>
              <a:rPr lang="th-TH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องศา</a:t>
            </a:r>
            <a:r>
              <a:rPr lang="th-TH" dirty="0">
                <a:solidFill>
                  <a:srgbClr val="002060"/>
                </a:solidFill>
                <a:cs typeface="Angsana New" panose="02020603050405020304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13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3B6E884-F153-421E-A7EC-296E1A278D4A}"/>
              </a:ext>
            </a:extLst>
          </p:cNvPr>
          <p:cNvGrpSpPr/>
          <p:nvPr/>
        </p:nvGrpSpPr>
        <p:grpSpPr>
          <a:xfrm>
            <a:off x="1485180" y="3781516"/>
            <a:ext cx="3372797" cy="2876404"/>
            <a:chOff x="1485181" y="3428819"/>
            <a:chExt cx="3372797" cy="287640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BD9D11A-9C26-41EF-BB38-B9A9A4ECB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66" t="5018" r="6795" b="3451"/>
            <a:stretch/>
          </p:blipFill>
          <p:spPr>
            <a:xfrm>
              <a:off x="1485181" y="3428819"/>
              <a:ext cx="2793521" cy="230160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E844A90-5064-4B4A-B94F-012CFEDD7DF6}"/>
                </a:ext>
              </a:extLst>
            </p:cNvPr>
            <p:cNvSpPr txBox="1"/>
            <p:nvPr/>
          </p:nvSpPr>
          <p:spPr>
            <a:xfrm>
              <a:off x="1485182" y="5843558"/>
              <a:ext cx="33727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รูปที่ 1.7 </a:t>
              </a:r>
              <a:r>
                <a:rPr lang="th-TH" sz="24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ลักษณะของบรรทัดส่วนโค้ง</a:t>
              </a:r>
              <a:r>
                <a:rPr lang="th-TH" sz="2400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5920E1F-1F74-48FF-8639-62CB29546E9D}"/>
              </a:ext>
            </a:extLst>
          </p:cNvPr>
          <p:cNvGrpSpPr/>
          <p:nvPr/>
        </p:nvGrpSpPr>
        <p:grpSpPr>
          <a:xfrm>
            <a:off x="5066982" y="3888049"/>
            <a:ext cx="5847405" cy="2769870"/>
            <a:chOff x="4857976" y="3587603"/>
            <a:chExt cx="5847405" cy="276987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FDA8A084-868E-4D15-8E44-B83D038E5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7976" y="3587603"/>
              <a:ext cx="5847405" cy="198404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8F53DAB-F162-43B6-BE72-754BF20080E7}"/>
                </a:ext>
              </a:extLst>
            </p:cNvPr>
            <p:cNvSpPr txBox="1"/>
            <p:nvPr/>
          </p:nvSpPr>
          <p:spPr>
            <a:xfrm>
              <a:off x="5860220" y="5895808"/>
              <a:ext cx="403518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รูปที่ 1.8 </a:t>
              </a:r>
              <a:r>
                <a:rPr lang="th-TH" sz="2400" dirty="0">
                  <a:solidFill>
                    <a:srgbClr val="002060"/>
                  </a:solidFill>
                  <a:latin typeface="UPCxB"/>
                  <a:cs typeface="Angsana New" panose="02020603050405020304" pitchFamily="18" charset="-34"/>
                </a:rPr>
                <a:t>กำรเขียนส่วนโค้งด้วยบรรทัดส่วนโค้ง</a:t>
              </a:r>
              <a:r>
                <a:rPr lang="th-TH" sz="2400" dirty="0">
                  <a:solidFill>
                    <a:srgbClr val="002060"/>
                  </a:solidFill>
                  <a:cs typeface="Angsana New" panose="02020603050405020304" pitchFamily="18" charset="-34"/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AEE6024-02E9-4850-B379-E470B7F3C55D}"/>
              </a:ext>
            </a:extLst>
          </p:cNvPr>
          <p:cNvGrpSpPr/>
          <p:nvPr/>
        </p:nvGrpSpPr>
        <p:grpSpPr>
          <a:xfrm>
            <a:off x="0" y="0"/>
            <a:ext cx="12192000" cy="840509"/>
            <a:chOff x="0" y="0"/>
            <a:chExt cx="12192000" cy="84050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5992961-E491-4935-B72B-D79536B32A7F}"/>
                </a:ext>
              </a:extLst>
            </p:cNvPr>
            <p:cNvSpPr/>
            <p:nvPr/>
          </p:nvSpPr>
          <p:spPr>
            <a:xfrm>
              <a:off x="0" y="0"/>
              <a:ext cx="12192000" cy="840509"/>
            </a:xfrm>
            <a:prstGeom prst="rect">
              <a:avLst/>
            </a:prstGeom>
            <a:solidFill>
              <a:srgbClr val="D6D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61FE396-2665-4842-80C2-F45DCD91B5E3}"/>
                </a:ext>
              </a:extLst>
            </p:cNvPr>
            <p:cNvCxnSpPr>
              <a:cxnSpLocks/>
            </p:cNvCxnSpPr>
            <p:nvPr/>
          </p:nvCxnSpPr>
          <p:spPr>
            <a:xfrm>
              <a:off x="7093131" y="613985"/>
              <a:ext cx="5098869" cy="0"/>
            </a:xfrm>
            <a:prstGeom prst="line">
              <a:avLst/>
            </a:prstGeom>
            <a:ln w="28575">
              <a:solidFill>
                <a:srgbClr val="B9BB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53C269-37BF-407C-A99C-EB82DE861F3B}"/>
              </a:ext>
            </a:extLst>
          </p:cNvPr>
          <p:cNvSpPr/>
          <p:nvPr/>
        </p:nvSpPr>
        <p:spPr>
          <a:xfrm>
            <a:off x="1167134" y="1172421"/>
            <a:ext cx="10023196" cy="2391463"/>
          </a:xfrm>
          <a:prstGeom prst="rect">
            <a:avLst/>
          </a:prstGeom>
          <a:solidFill>
            <a:srgbClr val="B9BBDD"/>
          </a:solidFill>
          <a:ln w="28575">
            <a:solidFill>
              <a:srgbClr val="D6D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B74F46C-52E4-4D7B-AC1E-9FE1D80A9BD7}"/>
              </a:ext>
            </a:extLst>
          </p:cNvPr>
          <p:cNvCxnSpPr>
            <a:cxnSpLocks/>
          </p:cNvCxnSpPr>
          <p:nvPr/>
        </p:nvCxnSpPr>
        <p:spPr>
          <a:xfrm>
            <a:off x="1197797" y="1746586"/>
            <a:ext cx="9992533" cy="0"/>
          </a:xfrm>
          <a:prstGeom prst="line">
            <a:avLst/>
          </a:prstGeom>
          <a:ln w="28575">
            <a:solidFill>
              <a:srgbClr val="D6D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B8D659A-759B-4739-ABC1-1364F5A2D08E}"/>
              </a:ext>
            </a:extLst>
          </p:cNvPr>
          <p:cNvGrpSpPr/>
          <p:nvPr/>
        </p:nvGrpSpPr>
        <p:grpSpPr>
          <a:xfrm>
            <a:off x="10065220" y="1374961"/>
            <a:ext cx="866360" cy="191999"/>
            <a:chOff x="4202237" y="1854227"/>
            <a:chExt cx="622068" cy="10441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CE28D0F2-F733-4511-8EC9-A477A441CF54}"/>
                </a:ext>
              </a:extLst>
            </p:cNvPr>
            <p:cNvSpPr/>
            <p:nvPr/>
          </p:nvSpPr>
          <p:spPr>
            <a:xfrm>
              <a:off x="4202237" y="1854229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388C34C0-90C9-4F1E-9A3E-7641B6764E4F}"/>
                </a:ext>
              </a:extLst>
            </p:cNvPr>
            <p:cNvSpPr/>
            <p:nvPr/>
          </p:nvSpPr>
          <p:spPr>
            <a:xfrm>
              <a:off x="4715225" y="1854227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A8365AB-5960-4710-BFF7-6C457F94482E}"/>
                </a:ext>
              </a:extLst>
            </p:cNvPr>
            <p:cNvSpPr/>
            <p:nvPr/>
          </p:nvSpPr>
          <p:spPr>
            <a:xfrm>
              <a:off x="4373233" y="1854229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380E4A4D-0D31-4913-A364-2A566E6E6F4B}"/>
                </a:ext>
              </a:extLst>
            </p:cNvPr>
            <p:cNvSpPr/>
            <p:nvPr/>
          </p:nvSpPr>
          <p:spPr>
            <a:xfrm>
              <a:off x="4544229" y="1854228"/>
              <a:ext cx="109080" cy="1044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prstClr val="white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8A0728-BD94-4010-997C-71DC8FAAF4F7}"/>
              </a:ext>
            </a:extLst>
          </p:cNvPr>
          <p:cNvSpPr txBox="1"/>
          <p:nvPr/>
        </p:nvSpPr>
        <p:spPr>
          <a:xfrm>
            <a:off x="1330420" y="1805572"/>
            <a:ext cx="9775002" cy="1867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solidFill>
                  <a:srgbClr val="002060"/>
                </a:solidFill>
                <a:latin typeface="UPCxB"/>
                <a:cs typeface="Angsana New" panose="02020603050405020304" pitchFamily="18" charset="-34"/>
              </a:rPr>
              <a:t>บรรทัดส่วนโค้งใช้สำหรับเขียนส่วนโค้งที่ไม่สามารถใช้วงเวียนเขียนได้ ซึ่งมีหลายขนาดและรูปร่างที่แตกต่างกันออกไป ดังรูปที่ 1.7 การเขียนส่วนโค้งด้วยบรรทัดส่วนโค้งจะต้องทำบรรทัดส่วนโค้งให้สัมผัสกับจุดอย่างน้อย 3 จุด แล้วลำกส่วนโค้งผ่านไปตำมจุดนั้นๆ จนกว่าจะได้ส่วนโค้งตามต้องการ ดังรูปที่ 1.8</a:t>
            </a:r>
            <a:endParaRPr lang="th-TH" sz="2800" dirty="0">
              <a:solidFill>
                <a:srgbClr val="002060"/>
              </a:solidFill>
              <a:cs typeface="Angsana New" panose="02020603050405020304" pitchFamily="18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B4A63B3-7466-4468-93DF-44360BC19713}"/>
              </a:ext>
            </a:extLst>
          </p:cNvPr>
          <p:cNvSpPr txBox="1"/>
          <p:nvPr/>
        </p:nvSpPr>
        <p:spPr>
          <a:xfrm>
            <a:off x="1168927" y="1195334"/>
            <a:ext cx="4861110" cy="601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IrisUPC" panose="020B0604020202020204" pitchFamily="34" charset="-34"/>
                <a:cs typeface="Angsana New" panose="02020603050405020304" pitchFamily="18" charset="-34"/>
              </a:rPr>
              <a:t>บรรทัดส่วนโค้ง </a:t>
            </a:r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cs typeface="Angsana New" panose="02020603050405020304" pitchFamily="18" charset="-34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Angsana New" panose="02020603050405020304" pitchFamily="18" charset="-34"/>
                <a:cs typeface="+mj-cs"/>
              </a:rPr>
              <a:t>Irregular Curves</a:t>
            </a:r>
            <a:r>
              <a: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cs typeface="+mj-cs"/>
              </a:rPr>
              <a:t>)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405DDA3-D410-4881-85A2-91F1A29E0C88}"/>
              </a:ext>
            </a:extLst>
          </p:cNvPr>
          <p:cNvSpPr txBox="1"/>
          <p:nvPr/>
        </p:nvSpPr>
        <p:spPr>
          <a:xfrm>
            <a:off x="167625" y="40172"/>
            <a:ext cx="8222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rgbClr val="002060"/>
                </a:solidFill>
                <a:cs typeface="Angsana New" panose="02020603050405020304" pitchFamily="18" charset="-34"/>
              </a:rPr>
              <a:t>เครื่องมือและวิธีการใช้เครื่องมือเขียนแบบ</a:t>
            </a:r>
          </a:p>
        </p:txBody>
      </p:sp>
    </p:spTree>
    <p:extLst>
      <p:ext uri="{BB962C8B-B14F-4D97-AF65-F5344CB8AC3E}">
        <p14:creationId xmlns:p14="http://schemas.microsoft.com/office/powerpoint/2010/main" val="18115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2101</Words>
  <Application>Microsoft Office PowerPoint</Application>
  <PresentationFormat>Custom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Angsana New</vt:lpstr>
      <vt:lpstr>Cambria Math</vt:lpstr>
      <vt:lpstr>Calibri</vt:lpstr>
      <vt:lpstr>UPCxB</vt:lpstr>
      <vt:lpstr>Amasis MT Pro</vt:lpstr>
      <vt:lpstr>Arabic Typesetting</vt:lpstr>
      <vt:lpstr>Cordia New</vt:lpstr>
      <vt:lpstr>Browallia New</vt:lpstr>
      <vt:lpstr>Calibri Light</vt:lpstr>
      <vt:lpstr>UPCxA</vt:lpstr>
      <vt:lpstr>IrisUPC</vt:lpstr>
      <vt:lpstr>Malgun Gothic</vt:lpstr>
      <vt:lpstr>Arial Black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AimphanGraphics</cp:lastModifiedBy>
  <cp:revision>8</cp:revision>
  <dcterms:created xsi:type="dcterms:W3CDTF">2023-03-10T02:17:01Z</dcterms:created>
  <dcterms:modified xsi:type="dcterms:W3CDTF">2023-03-23T02:52:25Z</dcterms:modified>
</cp:coreProperties>
</file>