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0" r:id="rId2"/>
    <p:sldId id="496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  <a:srgbClr val="99FFCC"/>
    <a:srgbClr val="FFFFCC"/>
    <a:srgbClr val="0680C3"/>
    <a:srgbClr val="FFFF99"/>
    <a:srgbClr val="FFCCFF"/>
    <a:srgbClr val="90C221"/>
    <a:srgbClr val="FBA2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28/10/62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28/10/62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17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8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07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779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46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54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35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31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0308" y="392760"/>
            <a:ext cx="8316000" cy="165512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3" name="กลุ่ม 12"/>
          <p:cNvGrpSpPr/>
          <p:nvPr/>
        </p:nvGrpSpPr>
        <p:grpSpPr>
          <a:xfrm>
            <a:off x="3928071" y="2318663"/>
            <a:ext cx="5031215" cy="1371882"/>
            <a:chOff x="3745869" y="3068960"/>
            <a:chExt cx="5031215" cy="1371882"/>
          </a:xfrm>
        </p:grpSpPr>
        <p:sp>
          <p:nvSpPr>
            <p:cNvPr id="11" name="Freeform 58">
              <a:extLst>
                <a:ext uri="{FF2B5EF4-FFF2-40B4-BE49-F238E27FC236}">
                  <a16:creationId xmlns="" xmlns:a16="http://schemas.microsoft.com/office/drawing/2014/main" id="{E59A9BC7-D99F-4BD2-9C24-D204228E4E54}"/>
                </a:ext>
              </a:extLst>
            </p:cNvPr>
            <p:cNvSpPr/>
            <p:nvPr/>
          </p:nvSpPr>
          <p:spPr>
            <a:xfrm>
              <a:off x="4035909" y="3068960"/>
              <a:ext cx="4392474" cy="881878"/>
            </a:xfrm>
            <a:custGeom>
              <a:avLst/>
              <a:gdLst>
                <a:gd name="connsiteX0" fmla="*/ 0 w 3590925"/>
                <a:gd name="connsiteY0" fmla="*/ 1533525 h 1533525"/>
                <a:gd name="connsiteX1" fmla="*/ 685800 w 3590925"/>
                <a:gd name="connsiteY1" fmla="*/ 0 h 1533525"/>
                <a:gd name="connsiteX2" fmla="*/ 3590925 w 3590925"/>
                <a:gd name="connsiteY2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0925" h="1533525">
                  <a:moveTo>
                    <a:pt x="0" y="1533525"/>
                  </a:moveTo>
                  <a:lnTo>
                    <a:pt x="685800" y="0"/>
                  </a:lnTo>
                  <a:lnTo>
                    <a:pt x="3590925" y="0"/>
                  </a:ln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4" name="กลุ่ม 3"/>
            <p:cNvGrpSpPr/>
            <p:nvPr/>
          </p:nvGrpSpPr>
          <p:grpSpPr>
            <a:xfrm>
              <a:off x="3745869" y="3573022"/>
              <a:ext cx="748121" cy="867820"/>
              <a:chOff x="3895316" y="3468835"/>
              <a:chExt cx="748121" cy="867820"/>
            </a:xfrm>
          </p:grpSpPr>
          <p:sp>
            <p:nvSpPr>
              <p:cNvPr id="8" name="Hexagon 9">
                <a:extLst>
                  <a:ext uri="{FF2B5EF4-FFF2-40B4-BE49-F238E27FC236}">
                    <a16:creationId xmlns="" xmlns:a16="http://schemas.microsoft.com/office/drawing/2014/main" id="{1E5843F9-D4F2-4844-AB47-930CD48A5E09}"/>
                  </a:ext>
                </a:extLst>
              </p:cNvPr>
              <p:cNvSpPr/>
              <p:nvPr/>
            </p:nvSpPr>
            <p:spPr>
              <a:xfrm rot="5400000">
                <a:off x="3835467" y="3528684"/>
                <a:ext cx="867820" cy="748121"/>
              </a:xfrm>
              <a:prstGeom prst="hexag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TextBox 799">
                <a:extLst>
                  <a:ext uri="{FF2B5EF4-FFF2-40B4-BE49-F238E27FC236}">
                    <a16:creationId xmlns:a16="http://schemas.microsoft.com/office/drawing/2014/main" xmlns="" id="{E9DDE91B-0023-41C5-B638-D1F3DB380CB4}"/>
                  </a:ext>
                </a:extLst>
              </p:cNvPr>
              <p:cNvSpPr txBox="1"/>
              <p:nvPr/>
            </p:nvSpPr>
            <p:spPr>
              <a:xfrm>
                <a:off x="3931100" y="3610258"/>
                <a:ext cx="676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 w="12700">
                      <a:solidFill>
                        <a:prstClr val="white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endParaRPr kumimoji="0" lang="ko-KR" altLang="en-US" sz="3600" b="1" i="0" u="none" strike="noStrike" kern="0" cap="none" spc="0" normalizeH="0" baseline="0" noProof="0" dirty="0" smtClean="0">
                  <a:ln w="12700">
                    <a:solidFill>
                      <a:prstClr val="white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17"/>
            <p:cNvSpPr/>
            <p:nvPr/>
          </p:nvSpPr>
          <p:spPr>
            <a:xfrm>
              <a:off x="4725732" y="3202774"/>
              <a:ext cx="40513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วิธีการผายปอดด้วย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วิธีปาก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ต่อปาก</a:t>
              </a: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35064" y="5104569"/>
            <a:ext cx="4635966" cy="992531"/>
            <a:chOff x="335064" y="5104569"/>
            <a:chExt cx="4635966" cy="992531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389620" y="5104569"/>
              <a:ext cx="4426610" cy="992531"/>
              <a:chOff x="815501" y="4743460"/>
              <a:chExt cx="4426610" cy="992531"/>
            </a:xfrm>
          </p:grpSpPr>
          <p:sp>
            <p:nvSpPr>
              <p:cNvPr id="9" name="Hexagon 14">
                <a:extLst>
                  <a:ext uri="{FF2B5EF4-FFF2-40B4-BE49-F238E27FC236}">
                    <a16:creationId xmlns="" xmlns:a16="http://schemas.microsoft.com/office/drawing/2014/main" id="{8BD4AE81-A421-4C5E-8703-F3AB8BFF85CC}"/>
                  </a:ext>
                </a:extLst>
              </p:cNvPr>
              <p:cNvSpPr/>
              <p:nvPr/>
            </p:nvSpPr>
            <p:spPr>
              <a:xfrm rot="5400000">
                <a:off x="4434141" y="4803309"/>
                <a:ext cx="867820" cy="748121"/>
              </a:xfrm>
              <a:prstGeom prst="hexagon">
                <a:avLst/>
              </a:prstGeom>
              <a:solidFill>
                <a:srgbClr val="FF00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 51">
                <a:extLst>
                  <a:ext uri="{FF2B5EF4-FFF2-40B4-BE49-F238E27FC236}">
                    <a16:creationId xmlns="" xmlns:a16="http://schemas.microsoft.com/office/drawing/2014/main" id="{F783BF90-4BAD-4D0E-9455-D20DB70392F6}"/>
                  </a:ext>
                </a:extLst>
              </p:cNvPr>
              <p:cNvSpPr/>
              <p:nvPr/>
            </p:nvSpPr>
            <p:spPr>
              <a:xfrm>
                <a:off x="815501" y="5243549"/>
                <a:ext cx="4008658" cy="492442"/>
              </a:xfrm>
              <a:custGeom>
                <a:avLst/>
                <a:gdLst>
                  <a:gd name="connsiteX0" fmla="*/ 2352675 w 2352675"/>
                  <a:gd name="connsiteY0" fmla="*/ 0 h 447675"/>
                  <a:gd name="connsiteX1" fmla="*/ 1990725 w 2352675"/>
                  <a:gd name="connsiteY1" fmla="*/ 447675 h 447675"/>
                  <a:gd name="connsiteX2" fmla="*/ 0 w 2352675"/>
                  <a:gd name="connsiteY2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2675" h="447675">
                    <a:moveTo>
                      <a:pt x="2352675" y="0"/>
                    </a:moveTo>
                    <a:lnTo>
                      <a:pt x="1990725" y="447675"/>
                    </a:lnTo>
                    <a:lnTo>
                      <a:pt x="0" y="447675"/>
                    </a:lnTo>
                  </a:path>
                </a:pathLst>
              </a:custGeom>
              <a:noFill/>
              <a:ln w="25400" cap="flat" cmpd="sng" algn="ctr">
                <a:solidFill>
                  <a:srgbClr val="FF006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TextBox 799">
                <a:extLst>
                  <a:ext uri="{FF2B5EF4-FFF2-40B4-BE49-F238E27FC236}">
                    <a16:creationId xmlns:a16="http://schemas.microsoft.com/office/drawing/2014/main" xmlns="" id="{E9DDE91B-0023-41C5-B638-D1F3DB380CB4}"/>
                  </a:ext>
                </a:extLst>
              </p:cNvPr>
              <p:cNvSpPr txBox="1"/>
              <p:nvPr/>
            </p:nvSpPr>
            <p:spPr>
              <a:xfrm>
                <a:off x="4529774" y="4854203"/>
                <a:ext cx="6765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600" b="1" i="0" u="none" strike="noStrike" kern="0" cap="none" spc="0" normalizeH="0" baseline="0" noProof="0" dirty="0" smtClean="0">
                    <a:ln w="12700">
                      <a:solidFill>
                        <a:prstClr val="white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endParaRPr kumimoji="0" lang="ko-KR" altLang="en-US" sz="3600" b="1" i="0" u="none" strike="noStrike" kern="0" cap="none" spc="0" normalizeH="0" baseline="0" noProof="0" dirty="0" smtClean="0">
                  <a:ln w="12700">
                    <a:solidFill>
                      <a:prstClr val="white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9" name="สี่เหลี่ยมผืนผ้า 18"/>
            <p:cNvSpPr/>
            <p:nvPr/>
          </p:nvSpPr>
          <p:spPr>
            <a:xfrm>
              <a:off x="335064" y="5509158"/>
              <a:ext cx="46359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การปฐมพยาบาลด้วยวิธีปั๊มหัวใจ</a:t>
              </a:r>
            </a:p>
          </p:txBody>
        </p:sp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1" y="2563555"/>
            <a:ext cx="3609290" cy="282061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6" y="2852936"/>
            <a:ext cx="3449299" cy="30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60937"/>
            <a:ext cx="2898654" cy="4364745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80308" y="392760"/>
            <a:ext cx="8316000" cy="1655127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93560" y="2052131"/>
            <a:ext cx="54108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การคำนึงถึงความปลอดภัยก่อนที่จะทำงานเกี่ยวกับไฟฟ้า-อิเล็กทรอนิกส์เป็นสิ่งสำคัญ ทั้งนี้เนื่องจากโอกาสที่จะได้รับอันตรายจากไฟฟ้า-อิเล็กทรอนิกส์นั้นเกิดขึ้นได้เสมอ เช่น การถูกไฟฟ้าดูดมีผลทำให้เกิดการช็อก (</a:t>
            </a:r>
            <a:r>
              <a: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Shock) 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เป็นต้น ซึ่งการช็อกนี้จะเกิดขึ้นเมื่อมีกระแสไฟฟ้าไหลผ่านร่างกาย โดยปฏิกิริยาที่ร่างกายตอบสนองจะไม่สามารถควบคุมได้ โดยจะทำให้กล้ามเนื้อเกิดการหดตัวอย่างรุนแรง ส่งผลให้เกิดความ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เจ็บปวดที่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บริเวณกล้ามเนื้อนั้น</a:t>
            </a:r>
            <a:endParaRPr lang="th-TH" b="1" dirty="0">
              <a:solidFill>
                <a:srgbClr val="FF0066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8" y="440761"/>
            <a:ext cx="8213180" cy="122204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8882"/>
            <a:ext cx="8227220" cy="527582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0308" y="392760"/>
            <a:ext cx="8316000" cy="165512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93559" y="2052131"/>
            <a:ext cx="83027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โดยทั่วไป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ค่าความต้านทานของร่างกายมนุษย์จะมีค่าประมาณ 10,000 โอห์ม ถึง 50,000 โอห์ม ทั้งนี้ขึ้นอยู่กับการสัมผัสระหว่างส่วนหนึ่งส่วน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ใดของ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ร่างกายกับตัวนำไฟฟ้า ดังนั้น เราจะสามารถคำนวณหาปริมาณของกระแสไฟฟ้าที่ไหลผ่าน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ร่างกายของ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มนุษย์ได้ โดยทั่วไปแล้วผิวหนังของมนุษย์จะมีค่าความต้านทานค่อนข้างสูงจึงมีผลต้านทานการ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ไหลของ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กระแสไฟฟ้าได้ แต่เมื่อใดก็ตามที่มีเหงื่อออกที่บริเวณผิวหนัง หรือผิวหนังเกิดบาดแผลก็จะทำ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ให้ความ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ต้านทานบริเวณดังกล่าวลดลง และจะกลายเป็นทางเดินของกระแสไฟฟ้าได้เป็นอย่างดี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6544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82757" y="1196752"/>
            <a:ext cx="7414929" cy="5256584"/>
          </a:xfrm>
          <a:prstGeom prst="roundRect">
            <a:avLst>
              <a:gd name="adj" fmla="val 7614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" y="316099"/>
            <a:ext cx="3786545" cy="3173963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621386" y="2141410"/>
            <a:ext cx="5852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จงคำนวณหาปริมาณกระแสไฟฟ้าที่ไหลผ่านร่างกายมนุษย์ซึ่งมีค่าความต้านทาน 10 กิโล</a:t>
            </a:r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โอห์มเมื่อ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ไปสัมผัสกับแหล่งจ่ายแรงดันไฟฟ้าขนาด 100 โวลต์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สี่เหลี่ยมผืนผ้า 9"/>
              <p:cNvSpPr/>
              <p:nvPr/>
            </p:nvSpPr>
            <p:spPr>
              <a:xfrm>
                <a:off x="2621386" y="3585897"/>
                <a:ext cx="58525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 fontAlgn="ctr">
                  <a:tabLst>
                    <a:tab pos="914400" algn="l"/>
                    <a:tab pos="1338263" algn="l"/>
                    <a:tab pos="1881188" algn="l"/>
                    <a:tab pos="2425700" algn="l"/>
                    <a:tab pos="3048000" algn="l"/>
                  </a:tabLst>
                </a:pPr>
                <a:r>
                  <a:rPr lang="th-TH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</a:t>
                </a:r>
                <a:r>
                  <a:rPr lang="en-US" sz="4000" b="1" dirty="0" smtClean="0">
                    <a:latin typeface="Angsana New" panose="02020603050405020304" pitchFamily="18" charset="-34"/>
                    <a:ea typeface="SimSun" pitchFamily="2" charset="-122"/>
                  </a:rPr>
                  <a:t>I	</a:t>
                </a:r>
                <a:r>
                  <a:rPr lang="en-US" sz="4000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=</a:t>
                </a:r>
                <a:r>
                  <a:rPr lang="en-US" sz="3600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=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𝟏𝟎𝟎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𝑽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𝟏𝟎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SimSun" pitchFamily="2" charset="-122"/>
                            <a:cs typeface="+mj-cs"/>
                            <a:sym typeface="Symbol" panose="05050102010706020507" pitchFamily="18" charset="2"/>
                          </a:rPr>
                          <m:t>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10 </a:t>
                </a:r>
                <a:r>
                  <a:rPr lang="en-US" sz="3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A</a:t>
                </a:r>
                <a:endParaRPr lang="th-TH" sz="3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</mc:Choice>
        <mc:Fallback xmlns="">
          <p:sp>
            <p:nvSpPr>
              <p:cNvPr id="10" name="สี่เหลี่ยมผืนผ้า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86" y="3585897"/>
                <a:ext cx="5852500" cy="892552"/>
              </a:xfrm>
              <a:prstGeom prst="rect">
                <a:avLst/>
              </a:prstGeom>
              <a:blipFill rotWithShape="0">
                <a:blip r:embed="rId9"/>
                <a:stretch>
                  <a:fillRect t="-2041" b="-1768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สี่เหลี่ยมผืนผ้า 10"/>
          <p:cNvSpPr/>
          <p:nvPr/>
        </p:nvSpPr>
        <p:spPr>
          <a:xfrm>
            <a:off x="1082757" y="4712504"/>
            <a:ext cx="7345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ปริ</a:t>
            </a:r>
            <a:r>
              <a:rPr lang="th-TH" b="1" dirty="0" err="1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มาฮก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ระแสไฟฟ้าที่ไหล 10 </a:t>
            </a:r>
            <a:r>
              <a:rPr lang="th-TH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มิลลิ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แอมแปร์นี้ จะทำให้ร่างกายได้รับความเจ็บปวด และอาจเป็นอันตรายถึงแก่ชีวิตได้ ถ้าร่างกายไม่สามารถหลุดพ้นจากแหล่งจ่ายไฟฟ้าได้ </a:t>
            </a:r>
          </a:p>
        </p:txBody>
      </p:sp>
    </p:spTree>
    <p:extLst>
      <p:ext uri="{BB962C8B-B14F-4D97-AF65-F5344CB8AC3E}">
        <p14:creationId xmlns:p14="http://schemas.microsoft.com/office/powerpoint/2010/main" val="10207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67" y="6316047"/>
            <a:ext cx="422861" cy="396023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84" y="6318143"/>
            <a:ext cx="422861" cy="396023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26" y="6214230"/>
            <a:ext cx="526068" cy="492680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0308" y="392760"/>
            <a:ext cx="8316000" cy="165512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4057662" y="3167716"/>
            <a:ext cx="2209471" cy="1970359"/>
            <a:chOff x="3538702" y="2708920"/>
            <a:chExt cx="2209471" cy="1970359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702" y="2708920"/>
              <a:ext cx="2209471" cy="1970359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283" y="2918779"/>
              <a:ext cx="2106890" cy="1550640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/>
        </p:nvGrpSpPr>
        <p:grpSpPr>
          <a:xfrm>
            <a:off x="4455961" y="1945420"/>
            <a:ext cx="667944" cy="1288727"/>
            <a:chOff x="4455961" y="1945420"/>
            <a:chExt cx="667944" cy="1288727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67706" flipV="1">
              <a:off x="4590224" y="2700467"/>
              <a:ext cx="718439" cy="348922"/>
            </a:xfrm>
            <a:prstGeom prst="rect">
              <a:avLst/>
            </a:prstGeom>
          </p:spPr>
        </p:pic>
        <p:grpSp>
          <p:nvGrpSpPr>
            <p:cNvPr id="55" name="กลุ่ม 54"/>
            <p:cNvGrpSpPr/>
            <p:nvPr/>
          </p:nvGrpSpPr>
          <p:grpSpPr>
            <a:xfrm>
              <a:off x="4455961" y="1945420"/>
              <a:ext cx="506604" cy="966294"/>
              <a:chOff x="4406310" y="1957492"/>
              <a:chExt cx="506604" cy="966294"/>
            </a:xfrm>
          </p:grpSpPr>
          <p:pic>
            <p:nvPicPr>
              <p:cNvPr id="38" name="รูปภาพ 3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8025" y="2481578"/>
                <a:ext cx="417991" cy="442208"/>
              </a:xfrm>
              <a:prstGeom prst="rect">
                <a:avLst/>
              </a:prstGeom>
            </p:spPr>
          </p:pic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6310" y="1957492"/>
                <a:ext cx="506604" cy="776249"/>
              </a:xfrm>
              <a:prstGeom prst="rect">
                <a:avLst/>
              </a:prstGeom>
            </p:spPr>
          </p:pic>
        </p:grpSp>
      </p:grpSp>
      <p:grpSp>
        <p:nvGrpSpPr>
          <p:cNvPr id="44" name="กลุ่ม 43"/>
          <p:cNvGrpSpPr/>
          <p:nvPr/>
        </p:nvGrpSpPr>
        <p:grpSpPr>
          <a:xfrm>
            <a:off x="5978616" y="2569932"/>
            <a:ext cx="2913864" cy="1137681"/>
            <a:chOff x="5978616" y="2029581"/>
            <a:chExt cx="2913864" cy="1137681"/>
          </a:xfrm>
        </p:grpSpPr>
        <p:grpSp>
          <p:nvGrpSpPr>
            <p:cNvPr id="40" name="กลุ่ม 39"/>
            <p:cNvGrpSpPr/>
            <p:nvPr/>
          </p:nvGrpSpPr>
          <p:grpSpPr>
            <a:xfrm>
              <a:off x="5978616" y="2029581"/>
              <a:ext cx="897640" cy="1137681"/>
              <a:chOff x="5390013" y="2517041"/>
              <a:chExt cx="897640" cy="1137681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0013" y="3355990"/>
                <a:ext cx="718439" cy="298732"/>
              </a:xfrm>
              <a:prstGeom prst="rect">
                <a:avLst/>
              </a:prstGeom>
            </p:spPr>
          </p:pic>
          <p:grpSp>
            <p:nvGrpSpPr>
              <p:cNvPr id="31" name="กลุ่ม 30"/>
              <p:cNvGrpSpPr/>
              <p:nvPr/>
            </p:nvGrpSpPr>
            <p:grpSpPr>
              <a:xfrm>
                <a:off x="5781049" y="2517041"/>
                <a:ext cx="506604" cy="975702"/>
                <a:chOff x="5781049" y="2517041"/>
                <a:chExt cx="506604" cy="975702"/>
              </a:xfrm>
            </p:grpSpPr>
            <p:pic>
              <p:nvPicPr>
                <p:cNvPr id="23" name="รูปภาพ 2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7687" y="3050535"/>
                  <a:ext cx="417991" cy="442208"/>
                </a:xfrm>
                <a:prstGeom prst="rect">
                  <a:avLst/>
                </a:prstGeom>
              </p:spPr>
            </p:pic>
            <p:pic>
              <p:nvPicPr>
                <p:cNvPr id="11" name="รูปภาพ 1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1049" y="2517041"/>
                  <a:ext cx="506604" cy="776249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สี่เหลี่ยมผืนผ้า 42"/>
            <p:cNvSpPr/>
            <p:nvPr/>
          </p:nvSpPr>
          <p:spPr>
            <a:xfrm>
              <a:off x="6753932" y="2536164"/>
              <a:ext cx="21385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การช็อก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Shock) </a:t>
              </a:r>
              <a:endParaRPr lang="th-TH" dirty="0"/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6094718" y="4129963"/>
            <a:ext cx="2681228" cy="1096146"/>
            <a:chOff x="6094718" y="3589612"/>
            <a:chExt cx="2681228" cy="1096146"/>
          </a:xfrm>
        </p:grpSpPr>
        <p:grpSp>
          <p:nvGrpSpPr>
            <p:cNvPr id="41" name="กลุ่ม 40"/>
            <p:cNvGrpSpPr/>
            <p:nvPr/>
          </p:nvGrpSpPr>
          <p:grpSpPr>
            <a:xfrm>
              <a:off x="6094718" y="3589612"/>
              <a:ext cx="690723" cy="1096146"/>
              <a:chOff x="5528936" y="4077072"/>
              <a:chExt cx="690723" cy="1096146"/>
            </a:xfrm>
          </p:grpSpPr>
          <p:pic>
            <p:nvPicPr>
              <p:cNvPr id="15" name="รูปภาพ 1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11425">
                <a:off x="5319082" y="4664633"/>
                <a:ext cx="718439" cy="298732"/>
              </a:xfrm>
              <a:prstGeom prst="rect">
                <a:avLst/>
              </a:prstGeom>
            </p:spPr>
          </p:pic>
          <p:grpSp>
            <p:nvGrpSpPr>
              <p:cNvPr id="30" name="กลุ่ม 29"/>
              <p:cNvGrpSpPr/>
              <p:nvPr/>
            </p:nvGrpSpPr>
            <p:grpSpPr>
              <a:xfrm>
                <a:off x="5713055" y="4077072"/>
                <a:ext cx="506604" cy="989110"/>
                <a:chOff x="5713055" y="4077072"/>
                <a:chExt cx="506604" cy="989110"/>
              </a:xfrm>
            </p:grpSpPr>
            <p:pic>
              <p:nvPicPr>
                <p:cNvPr id="26" name="รูปภาพ 2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1644" y="4623974"/>
                  <a:ext cx="417991" cy="442208"/>
                </a:xfrm>
                <a:prstGeom prst="rect">
                  <a:avLst/>
                </a:prstGeom>
              </p:spPr>
            </p:pic>
            <p:pic>
              <p:nvPicPr>
                <p:cNvPr id="12" name="รูปภาพ 1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3055" y="4077072"/>
                  <a:ext cx="506604" cy="776249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สี่เหลี่ยมผืนผ้า 44"/>
            <p:cNvSpPr/>
            <p:nvPr/>
          </p:nvSpPr>
          <p:spPr>
            <a:xfrm>
              <a:off x="6637398" y="4126254"/>
              <a:ext cx="21385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แผลไหม้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Burns)</a:t>
              </a:r>
              <a:endParaRPr lang="th-TH" dirty="0"/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4659968" y="5100928"/>
            <a:ext cx="3268094" cy="1227433"/>
            <a:chOff x="4659968" y="5100928"/>
            <a:chExt cx="3268094" cy="1227433"/>
          </a:xfrm>
        </p:grpSpPr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64204">
              <a:off x="4738619" y="5310782"/>
              <a:ext cx="718439" cy="298732"/>
            </a:xfrm>
            <a:prstGeom prst="rect">
              <a:avLst/>
            </a:prstGeom>
          </p:spPr>
        </p:pic>
        <p:grpSp>
          <p:nvGrpSpPr>
            <p:cNvPr id="51" name="กลุ่ม 50"/>
            <p:cNvGrpSpPr/>
            <p:nvPr/>
          </p:nvGrpSpPr>
          <p:grpSpPr>
            <a:xfrm>
              <a:off x="4659968" y="5203298"/>
              <a:ext cx="3268094" cy="1125063"/>
              <a:chOff x="4703186" y="4638836"/>
              <a:chExt cx="3268094" cy="1125063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4703186" y="4638836"/>
                <a:ext cx="506604" cy="967000"/>
                <a:chOff x="4137404" y="5126296"/>
                <a:chExt cx="506604" cy="967000"/>
              </a:xfrm>
            </p:grpSpPr>
            <p:pic>
              <p:nvPicPr>
                <p:cNvPr id="29" name="รูปภาพ 28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6699" y="5651088"/>
                  <a:ext cx="417991" cy="442208"/>
                </a:xfrm>
                <a:prstGeom prst="rect">
                  <a:avLst/>
                </a:prstGeom>
              </p:spPr>
            </p:pic>
            <p:pic>
              <p:nvPicPr>
                <p:cNvPr id="20" name="รูปภาพ 19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7404" y="5126296"/>
                  <a:ext cx="506604" cy="776249"/>
                </a:xfrm>
                <a:prstGeom prst="rect">
                  <a:avLst/>
                </a:prstGeom>
              </p:spPr>
            </p:pic>
          </p:grpSp>
          <p:sp>
            <p:nvSpPr>
              <p:cNvPr id="47" name="สี่เหลี่ยมผืนผ้า 46"/>
              <p:cNvSpPr/>
              <p:nvPr/>
            </p:nvSpPr>
            <p:spPr>
              <a:xfrm>
                <a:off x="5037198" y="5240679"/>
                <a:ext cx="29340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การระเบิด (</a:t>
                </a:r>
                <a:r>
                  <a:rPr lang="en-US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Explosion)</a:t>
                </a:r>
                <a:endParaRPr lang="th-TH" dirty="0"/>
              </a:p>
            </p:txBody>
          </p:sp>
        </p:grpSp>
      </p:grpSp>
      <p:grpSp>
        <p:nvGrpSpPr>
          <p:cNvPr id="52" name="กลุ่ม 51"/>
          <p:cNvGrpSpPr/>
          <p:nvPr/>
        </p:nvGrpSpPr>
        <p:grpSpPr>
          <a:xfrm>
            <a:off x="2981246" y="4001786"/>
            <a:ext cx="1789991" cy="2282133"/>
            <a:chOff x="2981246" y="3461435"/>
            <a:chExt cx="1789991" cy="2282133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3337582" y="3461435"/>
              <a:ext cx="1013920" cy="982115"/>
              <a:chOff x="2771800" y="3948895"/>
              <a:chExt cx="1013920" cy="982115"/>
            </a:xfrm>
          </p:grpSpPr>
          <p:pic>
            <p:nvPicPr>
              <p:cNvPr id="13" name="รูปภาพ 1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067281" y="4518537"/>
                <a:ext cx="718439" cy="298732"/>
              </a:xfrm>
              <a:prstGeom prst="rect">
                <a:avLst/>
              </a:prstGeom>
            </p:spPr>
          </p:pic>
          <p:grpSp>
            <p:nvGrpSpPr>
              <p:cNvPr id="32" name="กลุ่ม 31"/>
              <p:cNvGrpSpPr/>
              <p:nvPr/>
            </p:nvGrpSpPr>
            <p:grpSpPr>
              <a:xfrm>
                <a:off x="2771800" y="3948895"/>
                <a:ext cx="506604" cy="982115"/>
                <a:chOff x="2771800" y="3948895"/>
                <a:chExt cx="506604" cy="982115"/>
              </a:xfrm>
            </p:grpSpPr>
            <p:pic>
              <p:nvPicPr>
                <p:cNvPr id="34" name="รูปภาพ 3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1467" y="4488802"/>
                  <a:ext cx="417991" cy="442208"/>
                </a:xfrm>
                <a:prstGeom prst="rect">
                  <a:avLst/>
                </a:prstGeom>
              </p:spPr>
            </p:pic>
            <p:pic>
              <p:nvPicPr>
                <p:cNvPr id="21" name="รูปภาพ 20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3948895"/>
                  <a:ext cx="506604" cy="776249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สี่เหลี่ยมผืนผ้า 47"/>
            <p:cNvSpPr/>
            <p:nvPr/>
          </p:nvSpPr>
          <p:spPr>
            <a:xfrm>
              <a:off x="2981246" y="4358573"/>
              <a:ext cx="178999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บาดเจ็บ</a:t>
              </a:r>
              <a:b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</a:b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ที่ดวงตา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Eye Injuries)</a:t>
              </a:r>
              <a:endParaRPr lang="th-TH" dirty="0"/>
            </a:p>
          </p:txBody>
        </p:sp>
      </p:grpSp>
      <p:sp>
        <p:nvSpPr>
          <p:cNvPr id="49" name="สี่เหลี่ยมผืนผ้า 48"/>
          <p:cNvSpPr/>
          <p:nvPr/>
        </p:nvSpPr>
        <p:spPr>
          <a:xfrm>
            <a:off x="380308" y="2063970"/>
            <a:ext cx="4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การบาดเจ็บของร่างกาย อันเนื่องจากการได้รับคลื่นไมโครเวฟ และจากอุปกรณ์กำเนิดสัญญาณความถี่วิทยุ </a:t>
            </a:r>
            <a:r>
              <a:rPr lang="th-TH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Body Injuries from Microwave </a:t>
            </a:r>
          </a:p>
          <a:p>
            <a:r>
              <a:rPr lang="en-US" sz="27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and Radio-Frequency Equipment)</a:t>
            </a:r>
            <a:endParaRPr lang="th-TH" sz="2700" dirty="0"/>
          </a:p>
        </p:txBody>
      </p:sp>
      <p:pic>
        <p:nvPicPr>
          <p:cNvPr id="58" name="รูปภาพ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962">
            <a:off x="5305541" y="2005068"/>
            <a:ext cx="1383931" cy="1385794"/>
          </a:xfrm>
          <a:prstGeom prst="rect">
            <a:avLst/>
          </a:prstGeom>
        </p:spPr>
      </p:pic>
      <p:pic>
        <p:nvPicPr>
          <p:cNvPr id="59" name="รูปภาพ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0" y="4170716"/>
            <a:ext cx="2547996" cy="2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0308" y="392760"/>
            <a:ext cx="8316000" cy="165512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3" name="กลุ่ม 22"/>
          <p:cNvGrpSpPr/>
          <p:nvPr/>
        </p:nvGrpSpPr>
        <p:grpSpPr>
          <a:xfrm>
            <a:off x="539552" y="2139762"/>
            <a:ext cx="8108895" cy="954107"/>
            <a:chOff x="539552" y="2139762"/>
            <a:chExt cx="8108895" cy="954107"/>
          </a:xfrm>
        </p:grpSpPr>
        <p:sp>
          <p:nvSpPr>
            <p:cNvPr id="8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2298074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115616" y="2139762"/>
              <a:ext cx="753283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ควรทำการตรวจซ่อมอุปกรณ์ไฟฟ้า-อิเล็กทรอนิกส์ใดๆ ขณะที่ยัง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แหล่งจ่าย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ไฟฟ้าต่ออยู่</a:t>
              </a: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32" y="2301740"/>
              <a:ext cx="352284" cy="539791"/>
            </a:xfrm>
            <a:prstGeom prst="rect">
              <a:avLst/>
            </a:prstGeom>
          </p:spPr>
        </p:pic>
      </p:grpSp>
      <p:grpSp>
        <p:nvGrpSpPr>
          <p:cNvPr id="24" name="กลุ่ม 23"/>
          <p:cNvGrpSpPr/>
          <p:nvPr/>
        </p:nvGrpSpPr>
        <p:grpSpPr>
          <a:xfrm>
            <a:off x="539552" y="3101663"/>
            <a:ext cx="7615170" cy="1384995"/>
            <a:chOff x="539552" y="3101663"/>
            <a:chExt cx="7615170" cy="1384995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115616" y="3101663"/>
              <a:ext cx="7039106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เมื่อทำการแก้ไขจุดเสียภายในอุปกรณ์ไฟฟ้า-อิเล็กทรอนิกส์ใดๆ </a:t>
              </a:r>
              <a:endParaRPr lang="th-TH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ควรวางมือด้านใดด้านหนึ่งกับตัวถังซึ่งทำด้วยโลหะ และใช้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มือ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อีก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ด้านหนึ่งจับสายวัด หรือโพรบ</a:t>
              </a:r>
            </a:p>
          </p:txBody>
        </p:sp>
        <p:sp>
          <p:nvSpPr>
            <p:cNvPr id="12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3473732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37" y="3478322"/>
              <a:ext cx="352284" cy="539791"/>
            </a:xfrm>
            <a:prstGeom prst="rect">
              <a:avLst/>
            </a:prstGeom>
          </p:spPr>
        </p:pic>
      </p:grpSp>
      <p:grpSp>
        <p:nvGrpSpPr>
          <p:cNvPr id="25" name="กลุ่ม 24"/>
          <p:cNvGrpSpPr/>
          <p:nvPr/>
        </p:nvGrpSpPr>
        <p:grpSpPr>
          <a:xfrm>
            <a:off x="539552" y="4491076"/>
            <a:ext cx="8064011" cy="1815882"/>
            <a:chOff x="539552" y="4491076"/>
            <a:chExt cx="8064011" cy="1815882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115616" y="4491076"/>
              <a:ext cx="7487947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เมื่อทำการตรวจซ่อมอุปกรณ์ไฟฟ้า-อิเล็กทรอนิกส์ใดๆ ขณะที่ยัง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เปิด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ใช้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งานอยู่ ผู้ทำการตรวจซ่อมจะต้องป้องกันตัวเอง โดยไม่ยืนบน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พื้นที่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ชื้น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แฉะ หรือพิงอยู่กับวัตถุที่เป็นโลหะใดๆ และอาจป้องกันได้โดย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สวม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รองเท้ายาง หรือยืนบนเสื่อที่ทำจาก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พลาสติก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3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4934398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37" y="4910818"/>
              <a:ext cx="352284" cy="539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7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27676" y="548680"/>
            <a:ext cx="7995737" cy="1815882"/>
            <a:chOff x="527676" y="548680"/>
            <a:chExt cx="7995737" cy="181588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1115616" y="548680"/>
              <a:ext cx="7407797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ตัวเก็บประจุ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ชนิดอิ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เล็ก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โตรไลติก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ที่มีค่าความจุมากๆ เป็น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อันตราย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ต่อ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มนุษย์ได้ ถึงแม้อุปกรณ์ไฟฟ้าที่ใช้ตัวเก็บประจุชนิดนี้จะปิดใช้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งาน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ไป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แล้วก็ตาม จะต้องแน่ใจว่าตัวเก็บประจุเหล่านี้ถูกทำให้คาย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ประจุ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หมด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เรียบร้อยแล้ว</a:t>
              </a:r>
            </a:p>
          </p:txBody>
        </p:sp>
        <p:sp>
          <p:nvSpPr>
            <p:cNvPr id="13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87351" y="896787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22" y="901377"/>
              <a:ext cx="352284" cy="539791"/>
            </a:xfrm>
            <a:prstGeom prst="rect">
              <a:avLst/>
            </a:prstGeom>
          </p:spPr>
        </p:pic>
      </p:grpSp>
      <p:grpSp>
        <p:nvGrpSpPr>
          <p:cNvPr id="5" name="กลุ่ม 4"/>
          <p:cNvGrpSpPr/>
          <p:nvPr/>
        </p:nvGrpSpPr>
        <p:grpSpPr>
          <a:xfrm>
            <a:off x="527675" y="2355807"/>
            <a:ext cx="7537279" cy="628020"/>
            <a:chOff x="527675" y="2355807"/>
            <a:chExt cx="7537279" cy="628020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1115616" y="2460607"/>
              <a:ext cx="6949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สายวัด หรือโพรบ จะต้องได้รับการห่อหุ้มด้วยฉนวนเป็นอย่างดี </a:t>
              </a:r>
            </a:p>
          </p:txBody>
        </p:sp>
        <p:sp>
          <p:nvSpPr>
            <p:cNvPr id="15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87350" y="2396132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05" y="2406012"/>
              <a:ext cx="352284" cy="539791"/>
            </a:xfrm>
            <a:prstGeom prst="rect">
              <a:avLst/>
            </a:prstGeom>
          </p:spPr>
        </p:pic>
      </p:grpSp>
      <p:grpSp>
        <p:nvGrpSpPr>
          <p:cNvPr id="6" name="กลุ่ม 5"/>
          <p:cNvGrpSpPr/>
          <p:nvPr/>
        </p:nvGrpSpPr>
        <p:grpSpPr>
          <a:xfrm>
            <a:off x="527676" y="3022963"/>
            <a:ext cx="8048637" cy="954107"/>
            <a:chOff x="527676" y="3022963"/>
            <a:chExt cx="8048637" cy="954107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115616" y="3022963"/>
              <a:ext cx="746069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ต้องปิดสวิตช์อุปกรณ์ไฟฟ้า-อิเล็กทรอนิกส์ และถอดปลั๊กออกทุก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ครั้ง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ก่อนที่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จะทำการ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เปลี่ยนชิ้นส่วน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ใดๆ</a:t>
              </a:r>
            </a:p>
          </p:txBody>
        </p:sp>
        <p:sp>
          <p:nvSpPr>
            <p:cNvPr id="18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87351" y="3236111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05" y="3230120"/>
              <a:ext cx="352284" cy="539791"/>
            </a:xfrm>
            <a:prstGeom prst="rect">
              <a:avLst/>
            </a:prstGeom>
          </p:spPr>
        </p:pic>
      </p:grpSp>
      <p:grpSp>
        <p:nvGrpSpPr>
          <p:cNvPr id="26" name="กลุ่ม 25"/>
          <p:cNvGrpSpPr/>
          <p:nvPr/>
        </p:nvGrpSpPr>
        <p:grpSpPr>
          <a:xfrm>
            <a:off x="527676" y="4044241"/>
            <a:ext cx="8128787" cy="954107"/>
            <a:chOff x="527676" y="4044241"/>
            <a:chExt cx="8128787" cy="95410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1115616" y="4044241"/>
              <a:ext cx="754084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ไม่ควรสวมใส่กำไล แหวน หรือนาฬิกา ขณะทำการตรวจซ่อม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อุปกรณ์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ไฟฟ้า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-อิเล็กทรอนิกส์ใดๆ </a:t>
              </a:r>
            </a:p>
          </p:txBody>
        </p:sp>
        <p:sp>
          <p:nvSpPr>
            <p:cNvPr id="12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87351" y="4269265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05" y="4290694"/>
              <a:ext cx="352284" cy="539791"/>
            </a:xfrm>
            <a:prstGeom prst="rect">
              <a:avLst/>
            </a:prstGeom>
          </p:spPr>
        </p:pic>
      </p:grpSp>
      <p:grpSp>
        <p:nvGrpSpPr>
          <p:cNvPr id="27" name="กลุ่ม 26"/>
          <p:cNvGrpSpPr/>
          <p:nvPr/>
        </p:nvGrpSpPr>
        <p:grpSpPr>
          <a:xfrm>
            <a:off x="527676" y="4994267"/>
            <a:ext cx="7481174" cy="1384995"/>
            <a:chOff x="527676" y="4994267"/>
            <a:chExt cx="7481174" cy="1384995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115616" y="4994267"/>
              <a:ext cx="6893234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ก่อนทำการตรวจซ่อมอุปกรณ์ไฟฟ้า-อิเล็กทรอนิกส์ใดๆ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จะต้อง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ตรวจสอบ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สภาพทั่วไปว่าอุปกรณ์เหล่านั้นมีการสึก มีรอยร้าว 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</a:t>
              </a:r>
            </a:p>
            <a:p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ไหม้ของสาย หรือการแตกของปลั๊กหรือไม่</a:t>
              </a:r>
            </a:p>
          </p:txBody>
        </p:sp>
        <p:sp>
          <p:nvSpPr>
            <p:cNvPr id="17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87351" y="5338045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28" y="5343729"/>
              <a:ext cx="352284" cy="539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39552" y="548680"/>
            <a:ext cx="8136905" cy="954107"/>
            <a:chOff x="539552" y="548680"/>
            <a:chExt cx="8136905" cy="954107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1115617" y="548680"/>
              <a:ext cx="75608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ขณะทำการตรวจซ่อมต้องแน่ใจว่ามีบุคคลอื่นอยู่ในบริเวณ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ใกล้เคียงทั้งนี้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เพื่อที่จะ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คอยช่วยเหลือ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ได้ทันในกรณีที่เกิดเหตุการณ์ฉุกเฉิน</a:t>
              </a:r>
            </a:p>
          </p:txBody>
        </p:sp>
        <p:sp>
          <p:nvSpPr>
            <p:cNvPr id="11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773705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37" y="764355"/>
              <a:ext cx="352284" cy="539791"/>
            </a:xfrm>
            <a:prstGeom prst="rect">
              <a:avLst/>
            </a:prstGeom>
          </p:spPr>
        </p:pic>
      </p:grpSp>
      <p:grpSp>
        <p:nvGrpSpPr>
          <p:cNvPr id="4" name="กลุ่ม 3"/>
          <p:cNvGrpSpPr/>
          <p:nvPr/>
        </p:nvGrpSpPr>
        <p:grpSpPr>
          <a:xfrm>
            <a:off x="539552" y="1720003"/>
            <a:ext cx="8136905" cy="954107"/>
            <a:chOff x="539552" y="1720003"/>
            <a:chExt cx="8136905" cy="954107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1115617" y="1720003"/>
              <a:ext cx="75608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ต้องตรวจสอบดูว่าสวิตช์ปิดเปิดของอุปกรณ์อยู่ที่ตำแหน่งใดก่อนทำการตรวจซ่อมเสมอ </a:t>
              </a:r>
            </a:p>
          </p:txBody>
        </p:sp>
        <p:sp>
          <p:nvSpPr>
            <p:cNvPr id="12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1925614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37" y="1930204"/>
              <a:ext cx="352284" cy="539791"/>
            </a:xfrm>
            <a:prstGeom prst="rect">
              <a:avLst/>
            </a:prstGeom>
          </p:spPr>
        </p:pic>
      </p:grpSp>
      <p:grpSp>
        <p:nvGrpSpPr>
          <p:cNvPr id="17" name="กลุ่ม 16"/>
          <p:cNvGrpSpPr/>
          <p:nvPr/>
        </p:nvGrpSpPr>
        <p:grpSpPr>
          <a:xfrm>
            <a:off x="539552" y="2816867"/>
            <a:ext cx="8136905" cy="1815882"/>
            <a:chOff x="539552" y="2816867"/>
            <a:chExt cx="8136905" cy="1815882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115617" y="2816867"/>
              <a:ext cx="756084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การทำงานในบริเวณที่มีไฟฟ้าแรงสูง  ไฟฟ้าแรงสูง มีข้อห้ามต่างๆ เช่น ห้ามทำนั่งร้านค้ำหรือคร่อมใกล้สายไฟฟ้าแรงสูงโดยที่ไม่มีฉนวนปิดคลุมขณะที่ทำการก่อสร้างหรือติดตั้งอุปกรณ์ ห้ามทำงานใกล้สายหรืออุปกรณ์ไฟฟ้าแรงสูง ในขณะที่มีฝนตกฟ้า</a:t>
              </a:r>
              <a:r>
                <a:rPr lang="th-TH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คะนอง เป็นต้น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0" name="Hexagon 15">
              <a:extLst>
                <a:ext uri="{FF2B5EF4-FFF2-40B4-BE49-F238E27FC236}">
                  <a16:creationId xmlns="" xmlns:a16="http://schemas.microsoft.com/office/drawing/2014/main" id="{F7A66D63-8A0E-480C-8876-69BF14FE26F7}"/>
                </a:ext>
              </a:extLst>
            </p:cNvPr>
            <p:cNvSpPr/>
            <p:nvPr/>
          </p:nvSpPr>
          <p:spPr>
            <a:xfrm rot="5400000">
              <a:off x="499227" y="3472779"/>
              <a:ext cx="584705" cy="504056"/>
            </a:xfrm>
            <a:prstGeom prst="hexagon">
              <a:avLst/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09" y="3432454"/>
              <a:ext cx="406139" cy="622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4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16927</TotalTime>
  <Words>426</Words>
  <Application>Microsoft Office PowerPoint</Application>
  <PresentationFormat>นำเสนอทางหน้าจอ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0" baseType="lpstr">
      <vt:lpstr>Arial Unicode MS</vt:lpstr>
      <vt:lpstr>SimSun</vt:lpstr>
      <vt:lpstr>Angsana New</vt:lpstr>
      <vt:lpstr>Arial</vt:lpstr>
      <vt:lpstr>Browallia New</vt:lpstr>
      <vt:lpstr>Calibri</vt:lpstr>
      <vt:lpstr>Cambria Math</vt:lpstr>
      <vt:lpstr>Cordia New</vt:lpstr>
      <vt:lpstr>Symbol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1222</cp:revision>
  <cp:lastPrinted>2013-12-18T04:28:54Z</cp:lastPrinted>
  <dcterms:created xsi:type="dcterms:W3CDTF">2013-09-10T05:06:28Z</dcterms:created>
  <dcterms:modified xsi:type="dcterms:W3CDTF">2019-10-28T09:53:32Z</dcterms:modified>
</cp:coreProperties>
</file>