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256" r:id="rId3"/>
    <p:sldId id="25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89" r:id="rId12"/>
    <p:sldId id="290" r:id="rId13"/>
    <p:sldId id="291" r:id="rId14"/>
    <p:sldId id="292" r:id="rId15"/>
    <p:sldId id="293" r:id="rId16"/>
    <p:sldId id="294" r:id="rId17"/>
    <p:sldId id="264" r:id="rId18"/>
    <p:sldId id="265" r:id="rId19"/>
    <p:sldId id="266" r:id="rId20"/>
    <p:sldId id="269" r:id="rId21"/>
    <p:sldId id="270" r:id="rId22"/>
    <p:sldId id="271" r:id="rId23"/>
    <p:sldId id="275" r:id="rId24"/>
    <p:sldId id="272" r:id="rId25"/>
    <p:sldId id="273" r:id="rId26"/>
    <p:sldId id="274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300" r:id="rId40"/>
    <p:sldId id="288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3" r:id="rId53"/>
    <p:sldId id="314" r:id="rId54"/>
    <p:sldId id="315" r:id="rId55"/>
    <p:sldId id="316" r:id="rId56"/>
    <p:sldId id="295" r:id="rId57"/>
    <p:sldId id="296" r:id="rId58"/>
    <p:sldId id="297" r:id="rId59"/>
    <p:sldId id="298" r:id="rId60"/>
    <p:sldId id="299" r:id="rId61"/>
    <p:sldId id="312" r:id="rId6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6755" autoAdjust="0"/>
  </p:normalViewPr>
  <p:slideViewPr>
    <p:cSldViewPr>
      <p:cViewPr varScale="1">
        <p:scale>
          <a:sx n="107" d="100"/>
          <a:sy n="107" d="100"/>
        </p:scale>
        <p:origin x="186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5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F556-617D-45B2-A2A5-E6390F5CA85D}" type="datetimeFigureOut">
              <a:rPr lang="th-TH" smtClean="0"/>
              <a:pPr/>
              <a:t>12/06/68</a:t>
            </a:fld>
            <a:endParaRPr lang="th-TH"/>
          </a:p>
        </p:txBody>
      </p:sp>
      <p:sp>
        <p:nvSpPr>
          <p:cNvPr id="20" name="ตัวยึด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55FC-6FE5-47FC-8DF4-942FDE6797B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F556-617D-45B2-A2A5-E6390F5CA85D}" type="datetimeFigureOut">
              <a:rPr lang="th-TH" smtClean="0"/>
              <a:pPr/>
              <a:t>12/06/68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55FC-6FE5-47FC-8DF4-942FDE6797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F556-617D-45B2-A2A5-E6390F5CA85D}" type="datetimeFigureOut">
              <a:rPr lang="th-TH" smtClean="0"/>
              <a:pPr/>
              <a:t>12/06/68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55FC-6FE5-47FC-8DF4-942FDE6797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F556-617D-45B2-A2A5-E6390F5CA85D}" type="datetimeFigureOut">
              <a:rPr lang="th-TH" smtClean="0"/>
              <a:pPr/>
              <a:t>12/06/68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55FC-6FE5-47FC-8DF4-942FDE6797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F556-617D-45B2-A2A5-E6390F5CA85D}" type="datetimeFigureOut">
              <a:rPr lang="th-TH" smtClean="0"/>
              <a:pPr/>
              <a:t>12/06/68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55FC-6FE5-47FC-8DF4-942FDE6797B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F556-617D-45B2-A2A5-E6390F5CA85D}" type="datetimeFigureOut">
              <a:rPr lang="th-TH" smtClean="0"/>
              <a:pPr/>
              <a:t>12/06/68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55FC-6FE5-47FC-8DF4-942FDE6797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F556-617D-45B2-A2A5-E6390F5CA85D}" type="datetimeFigureOut">
              <a:rPr lang="th-TH" smtClean="0"/>
              <a:pPr/>
              <a:t>12/06/68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55FC-6FE5-47FC-8DF4-942FDE6797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F556-617D-45B2-A2A5-E6390F5CA85D}" type="datetimeFigureOut">
              <a:rPr lang="th-TH" smtClean="0"/>
              <a:pPr/>
              <a:t>12/06/68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55FC-6FE5-47FC-8DF4-942FDE6797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F556-617D-45B2-A2A5-E6390F5CA85D}" type="datetimeFigureOut">
              <a:rPr lang="th-TH" smtClean="0"/>
              <a:pPr/>
              <a:t>12/06/68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55FC-6FE5-47FC-8DF4-942FDE6797B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/>
              <a:t>ระดับที่สอง</a:t>
            </a:r>
          </a:p>
          <a:p>
            <a:pPr lvl="2" eaLnBrk="1" latinLnBrk="0" hangingPunct="1"/>
            <a:r>
              <a:rPr lang="th-TH"/>
              <a:t>ระดับที่สาม</a:t>
            </a:r>
          </a:p>
          <a:p>
            <a:pPr lvl="3" eaLnBrk="1" latinLnBrk="0" hangingPunct="1"/>
            <a:r>
              <a:rPr lang="th-TH"/>
              <a:t>ระดับที่สี่</a:t>
            </a:r>
          </a:p>
          <a:p>
            <a:pPr lvl="4" eaLnBrk="1" latinLnBrk="0" hangingPunct="1"/>
            <a:r>
              <a:rPr lang="th-TH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F556-617D-45B2-A2A5-E6390F5CA85D}" type="datetimeFigureOut">
              <a:rPr lang="th-TH" smtClean="0"/>
              <a:pPr/>
              <a:t>12/06/68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55FC-6FE5-47FC-8DF4-942FDE6797B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5F556-617D-45B2-A2A5-E6390F5CA85D}" type="datetimeFigureOut">
              <a:rPr lang="th-TH" smtClean="0"/>
              <a:pPr/>
              <a:t>12/06/68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055FC-6FE5-47FC-8DF4-942FDE6797B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ตัวยึด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th-TH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ยึด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h-TH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/>
              <a:t>ระดับที่สอง</a:t>
            </a:r>
          </a:p>
          <a:p>
            <a:pPr lvl="2" eaLnBrk="1" latinLnBrk="0" hangingPunct="1"/>
            <a:r>
              <a:rPr kumimoji="0" lang="th-TH"/>
              <a:t>ระดับที่สาม</a:t>
            </a:r>
          </a:p>
          <a:p>
            <a:pPr lvl="3" eaLnBrk="1" latinLnBrk="0" hangingPunct="1"/>
            <a:r>
              <a:rPr kumimoji="0" lang="th-TH"/>
              <a:t>ระดับที่สี่</a:t>
            </a:r>
          </a:p>
          <a:p>
            <a:pPr lvl="4" eaLnBrk="1" latinLnBrk="0" hangingPunct="1"/>
            <a:r>
              <a:rPr kumimoji="0" lang="th-TH"/>
              <a:t>ระดับที่ห้า</a:t>
            </a:r>
            <a:endParaRPr kumimoji="0" lang="en-US"/>
          </a:p>
        </p:txBody>
      </p:sp>
      <p:sp>
        <p:nvSpPr>
          <p:cNvPr id="24" name="ตัวยึด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C75F556-617D-45B2-A2A5-E6390F5CA85D}" type="datetimeFigureOut">
              <a:rPr lang="th-TH" smtClean="0"/>
              <a:pPr/>
              <a:t>12/06/68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ยึด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77055FC-6FE5-47FC-8DF4-942FDE6797BB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th.wikipedia.org/w/index.php?title=%E0%B9%80%E0%B8%82%E0%B8%95%E0%B8%A3%E0%B9%89%E0%B8%AD%E0%B8%99%E0%B8%8A%E0%B8%B7%E0%B9%89%E0%B8%99&amp;action=edit&amp;redlink=1" TargetMode="External"/><Relationship Id="rId13" Type="http://schemas.openxmlformats.org/officeDocument/2006/relationships/image" Target="../media/image11.jpeg"/><Relationship Id="rId3" Type="http://schemas.openxmlformats.org/officeDocument/2006/relationships/hyperlink" Target="https://th.wikipedia.org/w/index.php?title=%E0%B9%80%E0%B8%84%E0%B8%A3%E0%B8%B7%E0%B9%88%E0%B8%AD%E0%B8%87%E0%B9%83%E0%B8%8A%E0%B9%89%E0%B9%84%E0%B8%9F%E0%B8%9F%E0%B9%89%E0%B8%B2&amp;action=edit&amp;redlink=1" TargetMode="External"/><Relationship Id="rId7" Type="http://schemas.openxmlformats.org/officeDocument/2006/relationships/hyperlink" Target="https://th.wikipedia.org/w/index.php?title=%E0%B9%80%E0%B8%82%E0%B8%95%E0%B8%A8%E0%B8%B9%E0%B8%99%E0%B8%A2%E0%B9%8C%E0%B8%AA%E0%B8%B9%E0%B8%95%E0%B8%A3&amp;action=edit&amp;redlink=1" TargetMode="External"/><Relationship Id="rId12" Type="http://schemas.openxmlformats.org/officeDocument/2006/relationships/hyperlink" Target="https://th.wikipedia.org/wiki/%E0%B8%84%E0%B8%A7%E0%B8%B2%E0%B8%A1%E0%B8%8A%E0%B8%B7%E0%B9%89%E0%B8%99" TargetMode="External"/><Relationship Id="rId2" Type="http://schemas.openxmlformats.org/officeDocument/2006/relationships/hyperlink" Target="https://th.wikipedia.org/wiki/%E0%B8%A0%E0%B8%B2%E0%B8%A9%E0%B8%B2%E0%B8%AD%E0%B8%B1%E0%B8%87%E0%B8%81%E0%B8%A4%E0%B8%A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wikipedia.org/wiki/%E0%B8%A1%E0%B8%99%E0%B8%B8%E0%B8%A9%E0%B8%A2%E0%B9%8C" TargetMode="External"/><Relationship Id="rId11" Type="http://schemas.openxmlformats.org/officeDocument/2006/relationships/hyperlink" Target="https://th.wikipedia.org/wiki/%E0%B8%81%E0%B8%B2%E0%B8%A3%E0%B8%96%E0%B9%88%E0%B8%B2%E0%B8%A2%E0%B9%80%E0%B8%97%E0%B8%84%E0%B8%A7%E0%B8%B2%E0%B8%A1%E0%B8%A3%E0%B9%89%E0%B8%AD%E0%B8%99" TargetMode="External"/><Relationship Id="rId5" Type="http://schemas.openxmlformats.org/officeDocument/2006/relationships/hyperlink" Target="https://th.wikipedia.org/wiki/%E0%B8%AD%E0%B8%B2%E0%B8%81%E0%B8%B2%E0%B8%A8" TargetMode="External"/><Relationship Id="rId10" Type="http://schemas.openxmlformats.org/officeDocument/2006/relationships/hyperlink" Target="https://th.wikipedia.org/wiki/%E0%B9%80%E0%B8%82%E0%B8%95%E0%B8%82%E0%B8%B1%E0%B9%89%E0%B8%A7%E0%B9%82%E0%B8%A5%E0%B8%81" TargetMode="External"/><Relationship Id="rId4" Type="http://schemas.openxmlformats.org/officeDocument/2006/relationships/hyperlink" Target="https://th.wikipedia.org/wiki/%E0%B8%AD%E0%B8%B8%E0%B8%93%E0%B8%AB%E0%B8%A0%E0%B8%B9%E0%B8%A1%E0%B8%B4" TargetMode="External"/><Relationship Id="rId9" Type="http://schemas.openxmlformats.org/officeDocument/2006/relationships/hyperlink" Target="https://th.wikipedia.org/w/index.php?title=%E0%B9%80%E0%B8%82%E0%B8%95%E0%B8%AD%E0%B8%9A%E0%B8%AD%E0%B8%B8%E0%B9%88%E0%B8%99&amp;action=edit&amp;redlink=1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th.wikipedia.org/wiki/%E0%B8%AD%E0%B8%87%E0%B8%A8%E0%B8%B2%E0%B8%9F%E0%B8%B2%E0%B9%80%E0%B8%A3%E0%B8%99%E0%B9%84%E0%B8%AE%E0%B8%95%E0%B9%8C" TargetMode="External"/><Relationship Id="rId3" Type="http://schemas.openxmlformats.org/officeDocument/2006/relationships/hyperlink" Target="https://th.wikipedia.org/wiki/%E0%B8%8A%E0%B8%B1%E0%B9%88%E0%B8%A7%E0%B9%82%E0%B8%A1%E0%B8%87" TargetMode="External"/><Relationship Id="rId7" Type="http://schemas.openxmlformats.org/officeDocument/2006/relationships/hyperlink" Target="https://th.wikipedia.org/wiki/%E0%B8%A1%E0%B8%B4%E0%B8%A5%E0%B8%A5%E0%B8%B4%E0%B8%A5%E0%B8%B4%E0%B8%95%E0%B8%A3" TargetMode="External"/><Relationship Id="rId2" Type="http://schemas.openxmlformats.org/officeDocument/2006/relationships/hyperlink" Target="https://th.wikipedia.org/w/index.php?title=%E0%B8%9A%E0%B8%B5%E0%B8%97%E0%B8%B5%E0%B8%A2%E0%B8%B9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h.wikipedia.org/wiki/%E0%B8%9B%E0%B8%AD%E0%B8%99%E0%B8%94%E0%B9%8C" TargetMode="External"/><Relationship Id="rId11" Type="http://schemas.openxmlformats.org/officeDocument/2006/relationships/hyperlink" Target="https://th.wikipedia.org/wiki/%E0%B9%80%E0%B8%84%E0%B8%A3%E0%B8%B7%E0%B9%88%E0%B8%AD%E0%B8%87%E0%B8%9B%E0%B8%A3%E0%B8%B1%E0%B8%9A%E0%B8%AD%E0%B8%B2%E0%B8%81%E0%B8%B2%E0%B8%A8#cite_note-1" TargetMode="External"/><Relationship Id="rId5" Type="http://schemas.openxmlformats.org/officeDocument/2006/relationships/hyperlink" Target="https://th.wikipedia.org/wiki/%E0%B8%9E%E0%B8%A5%E0%B8%B1%E0%B8%87%E0%B8%87%E0%B8%B2%E0%B8%99" TargetMode="External"/><Relationship Id="rId10" Type="http://schemas.openxmlformats.org/officeDocument/2006/relationships/hyperlink" Target="https://th.wikipedia.org/wiki/%E0%B8%84%E0%B8%AD%E0%B8%A1%E0%B9%80%E0%B8%9E%E0%B8%A3%E0%B8%AA%E0%B9%80%E0%B8%8B%E0%B8%AD%E0%B8%A3%E0%B9%8C" TargetMode="External"/><Relationship Id="rId4" Type="http://schemas.openxmlformats.org/officeDocument/2006/relationships/hyperlink" Target="https://th.wikipedia.org/wiki/%E0%B8%84%E0%B8%A7%E0%B8%B2%E0%B8%A1%E0%B8%A3%E0%B9%89%E0%B8%AD%E0%B8%99" TargetMode="External"/><Relationship Id="rId9" Type="http://schemas.openxmlformats.org/officeDocument/2006/relationships/hyperlink" Target="https://th.wikipedia.org/wiki/%E0%B8%AD%E0%B8%87%E0%B8%A8%E0%B8%B2%E0%B9%80%E0%B8%8B%E0%B8%A5%E0%B9%80%E0%B8%8B%E0%B8%B5%E0%B8%A2%E0%B8%AA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h.wikipedia.org/wiki/%E0%B8%95%E0%B8%B2%E0%B8%A3%E0%B8%B2%E0%B8%87%E0%B9%80%E0%B8%A1%E0%B8%95%E0%B8%A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th.wikipedia.org/wiki/%E0%B8%9A%E0%B9%89%E0%B8%B2%E0%B8%99%E0%B9%80%E0%B8%A3%E0%B8%B7%E0%B8%AD%E0%B8%99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th.wikipedia.org/wiki/%E0%B9%80%E0%B8%84%E0%B8%A3%E0%B8%B7%E0%B9%88%E0%B8%AD%E0%B8%87%E0%B8%9B%E0%B8%A3%E0%B8%B1%E0%B8%9A%E0%B8%AD%E0%B8%B2%E0%B8%81%E0%B8%B2%E0%B8%A8#cite_note-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onburielectric.com/" TargetMode="External"/><Relationship Id="rId2" Type="http://schemas.openxmlformats.org/officeDocument/2006/relationships/hyperlink" Target="https://th.wikipedia.org/wiki/%E0%B8%AD%E0%B8%B1%E0%B8%87%E0%B8%81%E0%B8%A4%E0%B8%A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h.wikipedia.org/wiki/%E0%B9%80%E0%B8%84%E0%B8%A3%E0%B8%B7%E0%B9%88%E0%B8%AD%E0%B8%87%E0%B8%9B%E0%B8%A3%E0%B8%B1%E0%B8%9A%E0%B8%AD%E0%B8%B2%E0%B8%81%E0%B8%B2%E0%B8%A8#cite_note-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home.kapook.com/view184108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-snan5Ce_o" TargetMode="External"/><Relationship Id="rId2" Type="http://schemas.openxmlformats.org/officeDocument/2006/relationships/hyperlink" Target="https://www.youtube.com/watch?v=KSrU95oUuV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309320" cy="54816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2142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972011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        หลังจากการติดตั้ง และทดสอบเดินเครื่องปรับอากาศเครื่องแรกของโลกที่โรงพิมพ์ภาพสี </a:t>
            </a:r>
            <a:r>
              <a:rPr lang="en-US" dirty="0" err="1">
                <a:latin typeface="TH Sarabun New" pitchFamily="34" charset="-34"/>
                <a:cs typeface="TH Sarabun New" pitchFamily="34" charset="-34"/>
              </a:rPr>
              <a:t>Sackett-Wilhelms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 Lithographing &amp; Publishing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แล้วสิ่งประดิษฐ์ของ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Carrier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ได้รับการจดสิทธิบัตรในปี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คศ.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1906 และมีชื่อเรียกว่า</a:t>
            </a:r>
            <a:r>
              <a:rPr lang="th-TH" b="1" u="sng" dirty="0">
                <a:latin typeface="TH Sarabun New" pitchFamily="34" charset="-34"/>
                <a:cs typeface="TH Sarabun New" pitchFamily="34" charset="-34"/>
              </a:rPr>
              <a:t> “</a:t>
            </a:r>
            <a:r>
              <a:rPr lang="en-US" b="1" u="sng" dirty="0">
                <a:latin typeface="TH Sarabun New" pitchFamily="34" charset="-34"/>
                <a:cs typeface="TH Sarabun New" pitchFamily="34" charset="-34"/>
              </a:rPr>
              <a:t>Apparatus for Treating Air”</a:t>
            </a:r>
            <a:r>
              <a:rPr lang="en-US" u="sng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หรือเครื่องสำหรับรักษาอากาศ นั้นแหละเป็นที่มาของเครื่องปรับอากาศเครื่องแรกของโลก และหลังจากนั้น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Willis </a:t>
            </a:r>
            <a:r>
              <a:rPr lang="en-US" dirty="0" err="1">
                <a:latin typeface="TH Sarabun New" pitchFamily="34" charset="-34"/>
                <a:cs typeface="TH Sarabun New" pitchFamily="34" charset="-34"/>
              </a:rPr>
              <a:t>Haviland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 Carrier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ก็ได้คิดค้น     ทฤษฎีเกี่ยวกับการปรับอากาศความชื้น ให้วิศวกรรุ่นหลังได้ศึกษาเล่าเรียน และเขาได้ประดิษฐ์สิ่งอื่นๆอีกมากมาย    จนก่อตั้งบริษัทเป็นของตัวเองชื่อว่า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Carrier Engineering Corporation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และผลิตเครื่องปรับอากาศยี่ห้อ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Carrier (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แคร์เรียร์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)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สำหรับติดตั้งในบ้านเรือน, ที่อยู่อาศัย, สำนักงาน, มียอดจำหน่ายสูงสุดในอเมริกาและส่งออกไปทั่วโลก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548680"/>
            <a:ext cx="77768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เครื่องปรับอากาศ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.หรือภาษาปากว่า </a:t>
            </a: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แอร์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(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2" tooltip="ภาษาอังกฤษ"/>
              </a:rPr>
              <a:t>อังกฤษ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 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Air conditioner, </a:t>
            </a:r>
            <a:r>
              <a:rPr lang="en-US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aircon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3" tooltip="เครื่องใช้ไฟฟ้า (ไม่มีหน้า)"/>
              </a:rPr>
              <a:t>เครื่องใช้ไฟฟ้า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ที่ใช้ปรับ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4" tooltip="อุณหภูมิ"/>
              </a:rPr>
              <a:t>อุณหภูมิ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5" tooltip="อากาศ"/>
              </a:rPr>
              <a:t>อากาศ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ในเคหสถาน เพื่อให้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6" tooltip="มนุษย์"/>
              </a:rPr>
              <a:t>มนุษย์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ได้อาศัยอยู่ในที่ที่ไม่ร้อนหรือไม่เย็นจนเกินไป หรือใช้รักษาภาวะอากาศให้คงที่เพื่อจุดประสงค์อื่น เคหสถานใน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7" tooltip="เขตศูนย์สูตร (ไม่มีหน้า)"/>
              </a:rPr>
              <a:t>เขตศูนย์สูตร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8" tooltip="เขตร้อนชื้น (ไม่มีหน้า)"/>
              </a:rPr>
              <a:t>เขตร้อนชื้น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มักมีการติดตั้งเครื่องปรับอากาศเพื่อลดอุณหภูมิให้เย็นลง ตรงข้ามกับใน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9" tooltip="เขตอบอุ่น (ไม่มีหน้า)"/>
              </a:rPr>
              <a:t>เขตอบอุ่น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10" tooltip="เขตขั้วโลก"/>
              </a:rPr>
              <a:t>เขตขั้วโลก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ใช้เพื่อเพิ่มอุณหภูมิให้สูงขึ้น (อาจเรียกว่า </a:t>
            </a:r>
            <a:r>
              <a:rPr lang="th-TH" i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เครื่องทำความร้อน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เครื่องปรับอากาศมีทั้งแบบตั้งพื้น ติดผนัง และแขวนเพดาน ทำงานด้วยหลักการ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11" tooltip="การถ่ายเทความร้อน"/>
              </a:rPr>
              <a:t>การถ่ายเทความร้อน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 กล่าวคือ เมื่อความร้อนถ่ายเทออกไปข้างนอก อากาศภายในห้องจะมีอุณหภูมิลดลง เป็นต้น และเครื่องปรับอากาศอาจมีความสามารถในการลด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12" tooltip="ความชื้น"/>
              </a:rPr>
              <a:t>ความชื้น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หรือการฟอกอากาศให้บริสุทธิ์ด้วย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7112"/>
            <a:ext cx="4392488" cy="20335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551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59632" y="404664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0000"/>
                </a:solidFill>
                <a:latin typeface="Linux Libertine"/>
              </a:rPr>
              <a:t>ขนาดเครื่องปรับอากาศ</a:t>
            </a:r>
            <a:endParaRPr lang="th-TH" b="0" i="0" dirty="0">
              <a:solidFill>
                <a:srgbClr val="000000"/>
              </a:solidFill>
              <a:effectLst/>
              <a:latin typeface="Linux Libertine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59632" y="927884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ขนาดของเครื่องปรับอากาศ มีหน่วยเป็น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2" tooltip="บีทียู (ไม่มีหน้า)"/>
              </a:rPr>
              <a:t>บีทียู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ต่อ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3" tooltip="ชั่วโมง"/>
              </a:rPr>
              <a:t>ชั่วโมง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BTU/</a:t>
            </a:r>
            <a:r>
              <a:rPr lang="en-US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hr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(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บีทียู เป็นหน่วยของ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4" tooltip="ความร้อน"/>
              </a:rPr>
              <a:t>ความร้อน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เป็นค่าความสามารถในการลด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5" tooltip="พลังงาน"/>
              </a:rPr>
              <a:t>พลังงาน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ความร้อนของเครื่องปรับอากาศ โดยการลดพลังงานความร้อน 1 บีทียู จะทำให้น้ำบริสุทธิ์ที่หนัก 1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6" tooltip="ปอนด์"/>
              </a:rPr>
              <a:t>ปอนด์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(ประมาณ 453.6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7" tooltip="มิลลิลิตร"/>
              </a:rPr>
              <a:t>มิลลิลิตร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เย็นลง 1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8" tooltip="องศาฟาเรนไฮต์"/>
              </a:rPr>
              <a:t>องศาฟาเรนไฮต์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(59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9" tooltip="องศาเซลเซียส"/>
              </a:rPr>
              <a:t>องศาเซลเซียส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) การเลือกขนาดของเครื่องปรับอากาศนั้นต้องคำนึงถึงขนาดของเครื่องปรับอากาศและขนาดของ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BTU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ของเครื่องปรับอากาศควบคู่กันไปด้วย คำว่า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BTU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ย่อมาจาก </a:t>
            </a: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British Thermal Unit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ซึ่งหากเลือกขนาดของเครื่องปรับอากาศไม่พอดีจะส่งผลดังนี้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BTU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ต่ำไป ส่งผลให้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10" tooltip="คอมเพรสเซอร์"/>
              </a:rPr>
              <a:t>คอมเพรสเซอร์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จะทำงานตลอดเวลา สิ้นเปลื้อง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5" tooltip="พลังงาน"/>
              </a:rPr>
              <a:t>พลังงาน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และอาจจะทำให้เครื่องปรับอากาศเสียเร็ว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BTU 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สูงไป ส่งผลทำให้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  <a:hlinkClick r:id="rId10" tooltip="คอมเพรสเซอร์"/>
              </a:rPr>
              <a:t>คอมเพรสเซอร์</a:t>
            </a:r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จะทำงานตัดบ่อยไป ทำให้ประสิทธิ์ภาพในการทำงานลดน้อยลง ทำให้ความชื้นในห้องสูง เมื่ออยู่ในห้องนั้นจะรู้สึกไม่สบายตัว</a:t>
            </a:r>
            <a:r>
              <a:rPr lang="th-TH" baseline="30000" dirty="0">
                <a:latin typeface="TH Sarabun New" panose="020B0500040200020003" pitchFamily="34" charset="-34"/>
                <a:cs typeface="TH Sarabun New" panose="020B0500040200020003" pitchFamily="34" charset="-34"/>
                <a:hlinkClick r:id="rId11"/>
              </a:rPr>
              <a:t>[1]</a:t>
            </a:r>
            <a:endParaRPr lang="th-TH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626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spc="600" dirty="0">
                <a:effectLst/>
                <a:latin typeface="CS Cheangkhan" panose="02000000000000000000" pitchFamily="2" charset="0"/>
                <a:cs typeface="CS Cheangkhan" panose="02000000000000000000" pitchFamily="2" charset="0"/>
              </a:rPr>
              <a:t>ขนาดเครื่องปรับอากาศ</a:t>
            </a:r>
            <a:endParaRPr lang="en-US" spc="600" dirty="0">
              <a:effectLst/>
              <a:latin typeface="CS Cheangkhan" panose="02000000000000000000" pitchFamily="2" charset="0"/>
              <a:cs typeface="CS Cheangkhan" panose="02000000000000000000" pitchFamily="2" charset="0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9846576"/>
              </p:ext>
            </p:extLst>
          </p:nvPr>
        </p:nvGraphicFramePr>
        <p:xfrm>
          <a:off x="1691680" y="908720"/>
          <a:ext cx="6480719" cy="5577840"/>
        </p:xfrm>
        <a:graphic>
          <a:graphicData uri="http://schemas.openxmlformats.org/drawingml/2006/table">
            <a:tbl>
              <a:tblPr/>
              <a:tblGrid>
                <a:gridCol w="2246650">
                  <a:extLst>
                    <a:ext uri="{9D8B030D-6E8A-4147-A177-3AD203B41FA5}">
                      <a16:colId xmlns:a16="http://schemas.microsoft.com/office/drawing/2014/main" val="3727567080"/>
                    </a:ext>
                  </a:extLst>
                </a:gridCol>
                <a:gridCol w="2246650">
                  <a:extLst>
                    <a:ext uri="{9D8B030D-6E8A-4147-A177-3AD203B41FA5}">
                      <a16:colId xmlns:a16="http://schemas.microsoft.com/office/drawing/2014/main" val="455154228"/>
                    </a:ext>
                  </a:extLst>
                </a:gridCol>
                <a:gridCol w="1987419">
                  <a:extLst>
                    <a:ext uri="{9D8B030D-6E8A-4147-A177-3AD203B41FA5}">
                      <a16:colId xmlns:a16="http://schemas.microsoft.com/office/drawing/2014/main" val="1786401966"/>
                    </a:ext>
                  </a:extLst>
                </a:gridCol>
              </a:tblGrid>
              <a:tr h="710576">
                <a:tc>
                  <a:txBody>
                    <a:bodyPr/>
                    <a:lstStyle/>
                    <a:p>
                      <a:r>
                        <a:rPr lang="th-TH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ขนาด </a:t>
                      </a:r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BTU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ขนาดห้องปกติ(</a:t>
                      </a:r>
                      <a:r>
                        <a:rPr lang="th-TH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hlinkClick r:id="rId2" tooltip="ตารางเมตร"/>
                        </a:rPr>
                        <a:t>ตารางเมตร</a:t>
                      </a:r>
                      <a:r>
                        <a:rPr lang="th-TH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ขนาดห้องที่โดนแสงแดด(</a:t>
                      </a:r>
                      <a:r>
                        <a:rPr lang="th-TH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  <a:hlinkClick r:id="rId2" tooltip="ตารางเมตร"/>
                        </a:rPr>
                        <a:t>ตารางเมตร</a:t>
                      </a:r>
                      <a:r>
                        <a:rPr lang="th-TH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)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5241870"/>
                  </a:ext>
                </a:extLst>
              </a:tr>
              <a:tr h="44740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9,000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12-15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11-14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878913"/>
                  </a:ext>
                </a:extLst>
              </a:tr>
              <a:tr h="447400"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12,000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16-20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14-18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96539"/>
                  </a:ext>
                </a:extLst>
              </a:tr>
              <a:tr h="447400"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18,000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24-30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21-27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53905"/>
                  </a:ext>
                </a:extLst>
              </a:tr>
              <a:tr h="447400"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21,000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28-35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25-32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40225"/>
                  </a:ext>
                </a:extLst>
              </a:tr>
              <a:tr h="447400"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24,000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32-40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28-36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178329"/>
                  </a:ext>
                </a:extLst>
              </a:tr>
              <a:tr h="44740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26,000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35-44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30-39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6267540"/>
                  </a:ext>
                </a:extLst>
              </a:tr>
              <a:tr h="447400"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40-50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35-45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998246"/>
                  </a:ext>
                </a:extLst>
              </a:tr>
              <a:tr h="447400"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36,000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48-60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42-54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856785"/>
                  </a:ext>
                </a:extLst>
              </a:tr>
              <a:tr h="447400"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48,000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64-80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56-72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548847"/>
                  </a:ext>
                </a:extLst>
              </a:tr>
              <a:tr h="447400"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60,000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80-100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500" dirty="0">
                          <a:latin typeface="TH SarabunIT๙" panose="020B0500040200020003" pitchFamily="34" charset="-34"/>
                          <a:cs typeface="TH SarabunIT๙" panose="020B0500040200020003" pitchFamily="34" charset="-34"/>
                        </a:rPr>
                        <a:t>70-90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468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290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/>
              <a:t>ประเภทเครื่องปรับอากาศ</a:t>
            </a:r>
            <a:endParaRPr lang="en-US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53880" y="1449654"/>
            <a:ext cx="7479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	ประเภทของเครื่องปรับอากาศภายใน</a:t>
            </a:r>
            <a:r>
              <a:rPr lang="th-TH" dirty="0">
                <a:hlinkClick r:id="rId2" tooltip="บ้านเรือน"/>
              </a:rPr>
              <a:t>บ้านเรือน</a:t>
            </a:r>
            <a:r>
              <a:rPr lang="th-TH" dirty="0"/>
              <a:t> ถ้าแบ่งตามลักษณะตำแหน่งของแฟนคอยล์ ยุ</a:t>
            </a:r>
            <a:r>
              <a:rPr lang="th-TH" dirty="0" err="1"/>
              <a:t>นิท</a:t>
            </a:r>
            <a:r>
              <a:rPr lang="th-TH" dirty="0"/>
              <a:t> (ตัวพัดลมที่เป่าความร้อนออกไปภายนอก) จะแบ่งได้ 2 ประเภท คือ </a:t>
            </a:r>
            <a:endParaRPr lang="en-US" dirty="0"/>
          </a:p>
        </p:txBody>
      </p:sp>
      <p:pic>
        <p:nvPicPr>
          <p:cNvPr id="205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55188"/>
            <a:ext cx="5400600" cy="3389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rgbClr val="FF0000"/>
            </a:solidFill>
            <a:prstDash val="sysDot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2014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43608" y="520138"/>
            <a:ext cx="7776864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แบบชิ้นเดียว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	หรือที่พวกเราคุ้นเคยในในชื่อ แอร์ฝังหน้าต่าง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ผนัง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(window type) </a:t>
            </a:r>
            <a:endParaRPr kumimoji="0" lang="th-T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ตัวแฟนคอยล์ ยุ</a:t>
            </a:r>
            <a:r>
              <a:rPr kumimoji="0" lang="th-TH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นิต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จะอยู่เป็นชิ้นเดียวกับตัวคอนเดนซิ่ง ยุ</a:t>
            </a:r>
            <a:r>
              <a:rPr kumimoji="0" lang="th-TH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นิต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ส่วนที่เป่าลมเย็นให้กับภายในห้อง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ข้อดีของเครื่องแบบนี้คือขนาดกะทัดรัด</a:t>
            </a:r>
            <a:r>
              <a:rPr kumimoji="0" lang="th-TH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ติดตั้งง่ายเพราะไม่ต้องเดินท่อน้ำยาแอร์ แต่ข้อเสียคือ เสียงจะค่อนข้างดัง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โดยเฉพาะเมื่อมันเก่า</a:t>
            </a:r>
            <a:r>
              <a:rPr kumimoji="0" lang="th-TH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มากๆ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)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แรงสั่นสะเทือนที่กระทำต่อตัวเครื่องและโครงสร้างของจุดที่ติดตั้งก็มีสูง และถ้าเครื่องมีขนาดขนาดใหญ่เกิน</a:t>
            </a:r>
            <a:r>
              <a:rPr kumimoji="0" lang="th-TH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ไปจะมีปัญหาในการติดตั้ง เพราะบริเวณช่องหน้าต่าง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/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ผนังไม่สามารถรับน้ำหนักมากได้ ต้องทำโครงสร้างมาช่วยค้ำจุนเพิ่ม นอกจากนี้ภายในตัวเครื่องยังประกอบด้วยวงจร</a:t>
            </a:r>
            <a:r>
              <a:rPr kumimoji="0" lang="th-TH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ความเย็นและวงจรการหมุนเวียนอากาศสมบูรณ์ในตัว ซึ่งวงจรการหมุนเวียนของอากาศจะถูกแบ่งออกเป็น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ส่วน คือ วงจรการหมุนเวียนของอากาศภายนอกห้องและวงจรหมุนเวียนของอากาศภายในห้อง โดยมีมอเตอร์ชนิด</a:t>
            </a:r>
            <a:r>
              <a:rPr kumimoji="0" lang="th-TH" altLang="en-US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kumimoji="0" lang="th-TH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แกนพลาเป็นตัวขับเคลื่อนใบพัดให้เกิดการหมุนเวียนของอากาศ</a:t>
            </a: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  <a:hlinkClick r:id="rId2"/>
              </a:rPr>
              <a:t>[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kumimoji="0" lang="th-TH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640" y="144016"/>
            <a:ext cx="2899720" cy="1208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107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5616" y="1102577"/>
            <a:ext cx="7920880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แบบแยกชิ้นส่วน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  <a:hlinkClick r:id="rId2" tooltip="อังกฤษ"/>
              </a:rPr>
              <a:t>อังกฤษ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: split type)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เป็นแบบที่เราเห็นกันได้ทั่วไปและนิยมมากที่สุด </a:t>
            </a:r>
            <a:r>
              <a:rPr kumimoji="0" lang="th-TH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โดยตัวแฟนคอยล์ </a:t>
            </a:r>
            <a:r>
              <a:rPr kumimoji="0" lang="th-TH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ยุ</a:t>
            </a:r>
            <a:r>
              <a:rPr kumimoji="0" lang="th-TH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นิต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นั้นจะแยกไปติดตั้งภายนอกอาคารซึ่งจะแยกออกจากส่วน</a:t>
            </a:r>
            <a:r>
              <a:rPr kumimoji="0" lang="th-TH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ของตัวเครื่องระบายความร้อน โดยทั่วไปจะมีขนาดตั้งแต่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1-50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ตัน ถ้าเป็นขนาด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1-3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ตัน </a:t>
            </a:r>
            <a:r>
              <a:rPr kumimoji="0" lang="th-TH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มักจะไม่มีการต่อท่อลมไปจ่ายหลายๆ จุด แต่หากขนาดมากกว่านั้นอาจมีการต่อท่อลม </a:t>
            </a:r>
            <a:r>
              <a:rPr kumimoji="0" lang="th-TH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ออกจากส่วนเป่าลมเพื่อไปจ่ายในหลายจุด ทำให้มีข้อดีคือเงียบ</a:t>
            </a:r>
            <a:r>
              <a:rPr kumimoji="0" lang="th-TH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เพราะเครื่องระบายความร้อนจะโดนแยกออกไปวางไว้ที่อื่น แต่จะยุ่งยากในส่วนของ</a:t>
            </a:r>
            <a:r>
              <a:rPr kumimoji="0" lang="th-TH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การติดตั้งมากกว่าระบบติดหน้าต่าง เพราะต้องคำนึงถึง</a:t>
            </a:r>
            <a:r>
              <a:rPr kumimoji="0" lang="th-TH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การเดินท่อระหว่างเครื่องที่แยกส่วน ท่อระบายน้ำ</a:t>
            </a:r>
            <a:r>
              <a:rPr kumimoji="0" lang="th-TH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จากที่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เป่าลมเย็น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( Fan Coil ) </a:t>
            </a:r>
            <a:r>
              <a:rPr lang="th-TH" alt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 ทั้งยังมีรูปแบบให้เลือกค่อนข้างมาก ข้อเสียคือไม่สามารถมีท่อน้ำที่ยาวได้ </a:t>
            </a:r>
            <a:r>
              <a:rPr kumimoji="0" lang="th-TH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เพราะอาจจะทำให้ความเย็นน้อยลง แต่หากจำเป็นที่จะต้องต่อท่อยาวก็จะต้องติดตั้ง</a:t>
            </a:r>
            <a:r>
              <a:rPr kumimoji="0" lang="th-TH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คอยล์ร้อนกับพัดลมเย็นให้อยู่ห่างกัน น้ำยาแอร์ปัจจุบันที่ใช้ในเครื่องปรับอากาศทั่วไป</a:t>
            </a:r>
            <a:r>
              <a:rPr kumimoji="0" lang="th-TH" altLang="en-US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รวมถึงตู้เย็นและเครื่องปรับอากาศแบบส่วนกลางที่ใช้ในอาคารขนาดใหญ่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ในปัจจุบันมีชื่อเรียกทางเคมีว่า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R-22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ส่วนน้ำยา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  <a:hlinkClick r:id="rId3"/>
              </a:rPr>
              <a:t>แอร์</a:t>
            </a:r>
            <a:r>
              <a:rPr lang="th-TH" alt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kumimoji="0" lang="th-TH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สำหรับใช้ในรถยนต์มีชื่อเรียกทางเคมีว่า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R-134A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  <a:hlinkClick r:id="rId4"/>
              </a:rPr>
              <a:t>[3]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645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818072" cy="1143000"/>
          </a:xfrm>
        </p:spPr>
        <p:txBody>
          <a:bodyPr>
            <a:normAutofit/>
          </a:bodyPr>
          <a:lstStyle/>
          <a:p>
            <a:r>
              <a:rPr lang="th-TH" dirty="0"/>
              <a:t>ส่วนประกอบของเครื่องปรับอากาศ มีหัวใจหลักดังนี้ 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43808" y="1412776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        </a:t>
            </a:r>
            <a:r>
              <a:rPr lang="th-TH" sz="3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คอมเพรสเซอร์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ทำหน้าที่ดูด และอัดน้ำยา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ในขณะที่เป็นแก๊ส โดยดูดแก๊สจากอีวา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พอเรเตอร์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ในขณะที่มีความดันต่ำ และอัดให้มีความดันสูงจนถึงจุดควบแน่น</a:t>
            </a:r>
            <a:br>
              <a:rPr lang="th-TH" dirty="0">
                <a:latin typeface="TH Sarabun New" pitchFamily="34" charset="-34"/>
                <a:cs typeface="TH Sarabun New" pitchFamily="34" charset="-34"/>
              </a:rPr>
            </a:br>
            <a:br>
              <a:rPr lang="th-TH" dirty="0">
                <a:latin typeface="TH Sarabun New" pitchFamily="34" charset="-34"/>
                <a:cs typeface="TH Sarabun New" pitchFamily="34" charset="-34"/>
              </a:rPr>
            </a:b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0" name="Picture 2" descr="I:\Backup(งานในโนตบุค)\Local Disk\สอนระยะสั้น\PP การฝึกอบรม วิชาชีพระยะสั้นช่างแอร์\519.jpg"/>
          <p:cNvPicPr>
            <a:picLocks noChangeAspect="1" noChangeArrowheads="1"/>
          </p:cNvPicPr>
          <p:nvPr/>
        </p:nvPicPr>
        <p:blipFill>
          <a:blip r:embed="rId2" cstate="print"/>
          <a:srcRect l="27320" r="28580"/>
          <a:stretch>
            <a:fillRect/>
          </a:stretch>
        </p:blipFill>
        <p:spPr bwMode="auto">
          <a:xfrm>
            <a:off x="1043608" y="1196753"/>
            <a:ext cx="1584176" cy="2394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สี่เหลี่ยมผืนผ้า 6"/>
          <p:cNvSpPr/>
          <p:nvPr/>
        </p:nvSpPr>
        <p:spPr>
          <a:xfrm>
            <a:off x="1403648" y="406139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  คอนเดนเซอร์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ทำหน้าที่ทำให้น้ำยา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ตอนที่เป็นแก๊ส กลายเป็นของเหลว โดยการดึงความร้อนออกจากน้ำยา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แต่ยังคงรักษาความดัน และอุณหภูมิไว้</a:t>
            </a:r>
          </a:p>
        </p:txBody>
      </p:sp>
      <p:pic>
        <p:nvPicPr>
          <p:cNvPr id="2051" name="Picture 3" descr="I:\Backup(งานในโนตบุค)\Local Disk\สอนระยะสั้น\PP การฝึกอบรม วิชาชีพระยะสั้นช่างแอร์\hi_autoclean_ionizer0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780928"/>
            <a:ext cx="2438400" cy="1874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I:\Backup(งานในโนตบุค)\Local Disk\สอนระยะสั้น\PP การฝึกอบรม วิชาชีพระยะสั้นช่างแอร์\882aa-e0b981e0b89ce0b887e0b884e0b8ade0b8a2e0b8a5e0b98ce0b8a3e0b989e0b8ade0b8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84445"/>
            <a:ext cx="2592288" cy="1956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392488" y="69269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        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อีวา</a:t>
            </a:r>
            <a:r>
              <a:rPr lang="th-TH" b="1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พอเรเตอร์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ทำหน้าที่ดูดความร้อนออกจากห้อง   โดยการนำน้ำยา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ที่เข้าสู่อีวา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พอเรเตอร์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ให้ระเหยเป็นไอ พร้อมนำพาความร้อนออกจากรอบๆตัวจองอีวา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พอเรเตอร์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3074" name="Picture 2" descr="I:\Backup(งานในโนตบุค)\Local Disk\สอนระยะสั้น\PP การฝึกอบรม วิชาชีพระยะสั้นช่างแอร์\300px-TEV_ทั้ง_2_แบบ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636530"/>
            <a:ext cx="2808312" cy="1928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สี่เหลี่ยมผืนผ้า 5"/>
          <p:cNvSpPr/>
          <p:nvPr/>
        </p:nvSpPr>
        <p:spPr>
          <a:xfrm>
            <a:off x="1152128" y="3414479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     ระบบควบคุมน้ำยา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มีหน้าที่ควบคุมปริมาณ และความเร็วของการไหลของน้ำยา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ที่เข้าสู่อีวา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พอเรเตอร์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 ให้ง่ายต่อการระเหยกลายเป็นไป หรือพูดง่ายๆคือการทำให้มีความดันต่ำลง</a:t>
            </a:r>
          </a:p>
        </p:txBody>
      </p:sp>
      <p:pic>
        <p:nvPicPr>
          <p:cNvPr id="3075" name="Picture 3" descr="I:\Backup(งานในโนตบุค)\Local Disk\สอนระยะสั้น\PP การฝึกอบรม วิชาชีพระยะสั้นช่างแอร์\เทอร์โมสแตติค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3" y="3501008"/>
            <a:ext cx="2917951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971600" y="404664"/>
            <a:ext cx="48245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     ถังพักสารทำความเย็น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จะพบได้ในระบบทำความเย็นขนาดใหญ่ มีหน้าที่เพื่อให้น้ำยา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ส่งผ่านไปยังอีวา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พอเรเตอร์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ได้มากพอใช้งาน</a:t>
            </a:r>
          </a:p>
        </p:txBody>
      </p:sp>
      <p:pic>
        <p:nvPicPr>
          <p:cNvPr id="4098" name="Picture 2" descr="I:\Backup(งานในโนตบุค)\Local Disk\สอนระยะสั้น\PP การฝึกอบรม วิชาชีพระยะสั้นช่างแอร์\1402214492-RJ040F2HXE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4469" y="1081658"/>
            <a:ext cx="2986003" cy="2275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9" descr="I:\Backup(งานในโนตบุค)\Local Disk\สอนระยะสั้น\PP การฝึกอบรม วิชาชีพระยะสั้นช่างแอร์\screen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2395" y="3717032"/>
            <a:ext cx="4863781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80920" cy="1944216"/>
          </a:xfrm>
        </p:spPr>
        <p:txBody>
          <a:bodyPr>
            <a:normAutofit/>
          </a:bodyPr>
          <a:lstStyle/>
          <a:p>
            <a:r>
              <a:rPr lang="th-TH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itchFamily="2" charset="-34"/>
                <a:cs typeface="2555 edcrub KaiKea" pitchFamily="2" charset="-34"/>
              </a:rPr>
              <a:t>      </a:t>
            </a:r>
            <a:r>
              <a:rPr lang="th-TH" sz="4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itchFamily="2" charset="-34"/>
                <a:cs typeface="2555 edcrub KaiKea" pitchFamily="2" charset="-34"/>
              </a:rPr>
              <a:t>วิชา เครื่องปรับอากาศ</a:t>
            </a:r>
            <a:endParaRPr lang="th-TH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555 edcrub KaiKea" pitchFamily="2" charset="-34"/>
              <a:cs typeface="2555 edcrub KaiKea" pitchFamily="2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7056784" cy="1800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h-TH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itchFamily="2" charset="-34"/>
                <a:cs typeface="2555 edcrub KaiKea" pitchFamily="2" charset="-34"/>
              </a:rPr>
              <a:t> </a:t>
            </a:r>
            <a:r>
              <a:rPr lang="th-TH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itchFamily="2" charset="-34"/>
                <a:cs typeface="2555 edcrub KaiKea" pitchFamily="2" charset="-34"/>
              </a:rPr>
              <a:t>ว่าที่ร้อยตรี วรวุฒิ   สิทธิสมาน</a:t>
            </a:r>
          </a:p>
          <a:p>
            <a:pPr algn="l"/>
            <a:r>
              <a:rPr lang="th-TH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itchFamily="2" charset="-34"/>
                <a:cs typeface="2555 edcrub KaiKea" pitchFamily="2" charset="-34"/>
              </a:rPr>
              <a:t>         ครูพิเศษสอน    แผนกวิชาช่างไฟฟ้ากำลัง </a:t>
            </a:r>
          </a:p>
          <a:p>
            <a:pPr algn="l"/>
            <a:r>
              <a:rPr lang="th-TH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itchFamily="2" charset="-34"/>
                <a:cs typeface="2555 edcrub KaiKea" pitchFamily="2" charset="-34"/>
              </a:rPr>
              <a:t>     		 วิทยาลัยสารพัดช่างแพร่ </a:t>
            </a:r>
          </a:p>
          <a:p>
            <a:endParaRPr lang="th-TH" sz="4000" dirty="0">
              <a:latin typeface="2555 edcrub KaiKea" pitchFamily="2" charset="-34"/>
              <a:cs typeface="2555 edcrub KaiKea" pitchFamily="2" charset="-34"/>
            </a:endParaRPr>
          </a:p>
          <a:p>
            <a:endParaRPr lang="th-TH" sz="4000" dirty="0">
              <a:latin typeface="2555 edcrub KaiKea" pitchFamily="2" charset="-34"/>
              <a:cs typeface="2555 edcrub KaiKea" pitchFamily="2" charset="-34"/>
            </a:endParaRPr>
          </a:p>
        </p:txBody>
      </p:sp>
      <p:pic>
        <p:nvPicPr>
          <p:cNvPr id="1027" name="Picture 3" descr="C:\Users\STUDENT03\Downloads\ma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111241"/>
            <a:ext cx="2304256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Air Condioning  Roo\Downloads\1014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11241"/>
            <a:ext cx="1872208" cy="24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Backup(งานในโนตบุค)\Local Disk\สอนระยะสั้น\PP การฝึกอบรม วิชาชีพระยะสั้นช่างแอร์\ปก สมัย.jpg"/>
          <p:cNvPicPr>
            <a:picLocks noChangeAspect="1" noChangeArrowheads="1"/>
          </p:cNvPicPr>
          <p:nvPr/>
        </p:nvPicPr>
        <p:blipFill>
          <a:blip r:embed="rId2" cstate="print"/>
          <a:srcRect t="29288"/>
          <a:stretch>
            <a:fillRect/>
          </a:stretch>
        </p:blipFill>
        <p:spPr bwMode="auto">
          <a:xfrm>
            <a:off x="2339752" y="548680"/>
            <a:ext cx="5184576" cy="2676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8" descr="I:\Backup(งานในโนตบุค)\Local Disk\สอนระยะสั้น\PP การฝึกอบรม วิชาชีพระยะสั้นช่างแอร์\aHR0cHM6Ly9zLmlzYW5vb2suY29tL3BuLzAvdWkvMTMvNjYxMDUvZ2FsLTY2MTA1LTIwMTgwNDE5MDUzMDA0LTU0YTBjZWUuan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715891"/>
            <a:ext cx="2881461" cy="2881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7" descr="I:\Backup(งานในโนตบุค)\Local Disk\สอนระยะสั้น\PP การฝึกอบรม วิชาชีพระยะสั้นช่างแอร์\aHR0cHM6Ly9zLmlzYW5vb2suY29tL3BuLzAvdWkvMTMvNjYwODkvZ2FsLTY2MDg5LTIwMTgwNDE5MDIzMDI0LTdmNzYzMTIuanB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17032"/>
            <a:ext cx="2808312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83671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TH Sarabun New" pitchFamily="34" charset="-34"/>
                <a:cs typeface="TH Sarabun New" pitchFamily="34" charset="-34"/>
              </a:rPr>
              <a:t>	      การบำรุงรักษาเครื่องปรับอากาศ ขนาดเล็ก</a:t>
            </a:r>
          </a:p>
        </p:txBody>
      </p:sp>
      <p:pic>
        <p:nvPicPr>
          <p:cNvPr id="8194" name="Picture 2" descr="I:\Backup(งานในโนตบุค)\Local Disk\สอนระยะสั้น\PP การฝึกอบรม วิชาชีพระยะสั้นช่างแอร์\Air-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405" y="2132856"/>
            <a:ext cx="6693019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วิธีการบำรุงรักษาเครื่องปรับอากาศขนาดเล็ก</a:t>
            </a:r>
          </a:p>
        </p:txBody>
      </p:sp>
      <p:pic>
        <p:nvPicPr>
          <p:cNvPr id="9218" name="Picture 2" descr="I:\Backup(งานในโนตบุค)\Local Disk\สอนระยะสั้น\PP การฝึกอบรม วิชาชีพระยะสั้นช่างแอร์\wh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336704" cy="2922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9" name="Picture 3" descr="I:\Backup(งานในโนตบุค)\Local Disk\สอนระยะสั้น\PP การฝึกอบรม วิชาชีพระยะสั้นช่างแอร์\hqdefault.jpg"/>
          <p:cNvPicPr>
            <a:picLocks noChangeAspect="1" noChangeArrowheads="1"/>
          </p:cNvPicPr>
          <p:nvPr/>
        </p:nvPicPr>
        <p:blipFill>
          <a:blip r:embed="rId3" cstate="print"/>
          <a:srcRect t="12201" b="12200"/>
          <a:stretch>
            <a:fillRect/>
          </a:stretch>
        </p:blipFill>
        <p:spPr bwMode="auto">
          <a:xfrm>
            <a:off x="5724128" y="4696903"/>
            <a:ext cx="2843808" cy="1612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:\Backup(งานในโนตบุค)\Local Disk\สอนระยะสั้น\PP การฝึกอบรม วิชาชีพระยะสั้นช่างแอร์\ร้านซ่อมแอร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7142667" cy="3928467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อุปกรณ์ในการบำรุงรักษาเครื่องปรับอากาศ ขนาดเล็ก</a:t>
            </a:r>
          </a:p>
        </p:txBody>
      </p:sp>
      <p:pic>
        <p:nvPicPr>
          <p:cNvPr id="10242" name="Picture 2" descr="I:\Backup(งานในโนตบุค)\Local Disk\สอนระยะสั้น\PP การฝึกอบรม วิชาชีพระยะสั้นช่างแอร์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2232248" cy="25971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I:\Backup(งานในโนตบุค)\Local Disk\สอนระยะสั้น\PP การฝึกอบรม วิชาชีพระยะสั้นช่างแอร์\nh2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024658" cy="2418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4" name="Picture 4" descr="I:\Backup(งานในโนตบุค)\Local Disk\สอนระยะสั้น\PP การฝึกอบรม วิชาชีพระยะสั้นช่างแอร์\314-20180424025734-368650394199214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4005064"/>
            <a:ext cx="2540000" cy="254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5" name="Picture 5" descr="I:\Backup(งานในโนตบุค)\Local Disk\สอนระยะสั้น\PP การฝึกอบรม วิชาชีพระยะสั้นช่างแอร์\IMG_4791-e1444813137557.jpg"/>
          <p:cNvPicPr>
            <a:picLocks noChangeAspect="1" noChangeArrowheads="1"/>
          </p:cNvPicPr>
          <p:nvPr/>
        </p:nvPicPr>
        <p:blipFill>
          <a:blip r:embed="rId5" cstate="print"/>
          <a:srcRect l="19355" b="6452"/>
          <a:stretch>
            <a:fillRect/>
          </a:stretch>
        </p:blipFill>
        <p:spPr bwMode="auto">
          <a:xfrm>
            <a:off x="5796136" y="4149080"/>
            <a:ext cx="1986428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:\Backup(งานในโนตบุค)\Local Disk\สอนระยะสั้น\PP การฝึกอบรม วิชาชีพระยะสั้นช่างแอร์\1425533290-blowerzps3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460" y="352767"/>
            <a:ext cx="3577580" cy="22121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 descr="I:\Backup(งานในโนตบุค)\Local Disk\สอนระยะสั้น\PP การฝึกอบรม วิชาชีพระยะสั้นช่างแอร์\fr.jpg"/>
          <p:cNvPicPr>
            <a:picLocks noChangeAspect="1" noChangeArrowheads="1"/>
          </p:cNvPicPr>
          <p:nvPr/>
        </p:nvPicPr>
        <p:blipFill>
          <a:blip r:embed="rId3" cstate="print"/>
          <a:srcRect t="6697" b="9570"/>
          <a:stretch>
            <a:fillRect/>
          </a:stretch>
        </p:blipFill>
        <p:spPr bwMode="auto">
          <a:xfrm>
            <a:off x="5594548" y="260648"/>
            <a:ext cx="300990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8" name="Picture 4" descr="I:\Backup(งานในโนตบุค)\Local Disk\สอนระยะสั้น\PP การฝึกอบรม วิชาชีพระยะสั้นช่างแอร์\images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503092"/>
            <a:ext cx="3867726" cy="2518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9" name="Picture 5" descr="I:\Backup(งานในโนตบุค)\Local Disk\สอนระยะสั้น\PP การฝึกอบรม วิชาชีพระยะสั้นช่างแอร์\เครื่องมือ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3429000"/>
            <a:ext cx="3653136" cy="1917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Backup(งานในโนตบุค)\Local Disk\สอนระยะสั้น\PP การฝึกอบรม วิชาชีพระยะสั้นช่างแอร์\toolHo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99492"/>
            <a:ext cx="2497460" cy="2497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5" name="Picture 3" descr="I:\Backup(งานในโนตบุค)\Local Disk\สอนระยะสั้น\PP การฝึกอบรม วิชาชีพระยะสั้นช่างแอร์\534565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2053" y="548680"/>
            <a:ext cx="3108259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 descr="I:\Backup(งานในโนตบุค)\Local Disk\สอนระยะสั้น\PP การฝึกอบรม วิชาชีพระยะสั้นช่างแอร์\10095.jpg"/>
          <p:cNvPicPr>
            <a:picLocks noChangeAspect="1" noChangeArrowheads="1"/>
          </p:cNvPicPr>
          <p:nvPr/>
        </p:nvPicPr>
        <p:blipFill>
          <a:blip r:embed="rId4" cstate="print"/>
          <a:srcRect l="8421" r="8421"/>
          <a:stretch>
            <a:fillRect/>
          </a:stretch>
        </p:blipFill>
        <p:spPr bwMode="auto">
          <a:xfrm>
            <a:off x="1331640" y="3408676"/>
            <a:ext cx="3528392" cy="2828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7" name="Picture 5" descr="I:\Backup(งานในโนตบุค)\Local Disk\สอนระยะสั้น\PP การฝึกอบรม วิชาชีพระยะสั้นช่างแอร์\POLO140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501008"/>
            <a:ext cx="2592288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เกร็ดความรู้ เกี่ยวกับเครื่องปรับอากาศ</a:t>
            </a:r>
          </a:p>
        </p:txBody>
      </p:sp>
      <p:pic>
        <p:nvPicPr>
          <p:cNvPr id="14338" name="Picture 2" descr="I:\Backup(งานในโนตบุค)\Local Disk\สอนระยะสั้น\PP การฝึกอบรม วิชาชีพระยะสั้นช่างแอร์\ac_00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220" y="1844824"/>
            <a:ext cx="7132220" cy="3744416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332656"/>
            <a:ext cx="77768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         ด้วยอากาศของเมืองไทยที่ร้อนแรงไปซะทุก ๆ ฤดูกาล เชื่อว่าแทบทุกบ้านต้องติดตั้ง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เอาไว้ ประทังความร้อนกันหมดแล้วแน่ ๆ    ซึ่งถึงแม้ว่า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จะมีประโยชน์ดี ๆ ที่ช่วยให้เราหายร้อนได้แบบง่าย ๆ ทว่า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ก็ถือเป็นเครื่องใช้ไฟฟ้าที่มีปัญหาเยอะอยู่พอสมควร โดยหนึ่งในปัญหาเหล่านั้นก็คือ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  <a:hlinkClick r:id="rId2"/>
              </a:rPr>
              <a:t>แอร์</a:t>
            </a:r>
            <a:r>
              <a:rPr lang="th-TH" b="1" dirty="0">
                <a:latin typeface="TH Sarabun New" pitchFamily="34" charset="-34"/>
                <a:cs typeface="TH Sarabun New" pitchFamily="34" charset="-34"/>
                <a:hlinkClick r:id="rId2"/>
              </a:rPr>
              <a:t>มีกลิ่นเหม็น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 แต่ต่อไปนี้ปัญหา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เหม็นอับจะหมดไป วิธีแก้ปัญหา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มีกลิ่น พร้อมเจาะลึกถึงสาเหตุและวิธีป้องกันไม่ให้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มีกลิ่น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87624" y="3140968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สาเหตุที่ทำให้</a:t>
            </a:r>
            <a:r>
              <a:rPr lang="th-TH" b="1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มีกลิ่นเหม็น</a:t>
            </a:r>
            <a:br>
              <a:rPr lang="th-TH" dirty="0">
                <a:latin typeface="TH Sarabun New" pitchFamily="34" charset="-34"/>
                <a:cs typeface="TH Sarabun New" pitchFamily="34" charset="-34"/>
              </a:rPr>
            </a:br>
            <a:r>
              <a:rPr lang="th-TH" dirty="0">
                <a:latin typeface="TH Sarabun New" pitchFamily="34" charset="-34"/>
                <a:cs typeface="TH Sarabun New" pitchFamily="34" charset="-34"/>
              </a:rPr>
              <a:t>          การที่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  ส่งกลิ่นเหม็นสามารถเกิดได้จากสาเหตุต่าง ๆ ต่อไปนี้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15616" y="4278575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- 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ความสกปรก การอุดตัน</a:t>
            </a:r>
            <a:br>
              <a:rPr lang="th-TH" dirty="0">
                <a:latin typeface="TH Sarabun New" pitchFamily="34" charset="-34"/>
                <a:cs typeface="TH Sarabun New" pitchFamily="34" charset="-34"/>
              </a:rPr>
            </a:br>
            <a:r>
              <a:rPr lang="th-TH" dirty="0">
                <a:latin typeface="TH Sarabun New" pitchFamily="34" charset="-34"/>
                <a:cs typeface="TH Sarabun New" pitchFamily="34" charset="-34"/>
              </a:rPr>
              <a:t>          สาเหตุหลัก ๆ ที่ทำให้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มีกลิ่นเหม็นมักมาจากคราบสกปรกและการอุดตัน ทั้งจากฝุ่นละอองและน้ำขังต่าง ๆ และยิ่งไปกว่านั้นคราบสกปรกและสิ่งอุดตันพวกนี้ยังทำให้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ไม่เย็น ทำให้เครื่องยนต์ต้องทำงานหนัก ส่งเสียงดัง และเสียได้ไวขึ้นด้วย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87624" y="534159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- เชื้อรา</a:t>
            </a:r>
            <a:br>
              <a:rPr lang="th-TH" dirty="0">
                <a:latin typeface="TH Sarabun New" pitchFamily="34" charset="-34"/>
                <a:cs typeface="TH Sarabun New" pitchFamily="34" charset="-34"/>
              </a:rPr>
            </a:br>
            <a:r>
              <a:rPr lang="th-TH" dirty="0">
                <a:latin typeface="TH Sarabun New" pitchFamily="34" charset="-34"/>
                <a:cs typeface="TH Sarabun New" pitchFamily="34" charset="-34"/>
              </a:rPr>
              <a:t>          อีกหนึ่งสาเหตุที่ทำให้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มีกลิ่นเหม็น ซึ่งพบเห็นได้บ่อย ๆ ก็คือ มีเชื้อโรคและเชื้อราสะสมอยู่ภายใน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โดยเฉพาะบริเวณถาดรองน้ำทิ้ง ฉะนั้นอย่าลืมทำความสะอาด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ที่บ้านบ่อย ๆ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43608" y="2420888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 - สัตว์</a:t>
            </a:r>
            <a:br>
              <a:rPr lang="th-TH" dirty="0">
                <a:latin typeface="TH Sarabun New" pitchFamily="34" charset="-34"/>
                <a:cs typeface="TH Sarabun New" pitchFamily="34" charset="-34"/>
              </a:rPr>
            </a:br>
            <a:r>
              <a:rPr lang="th-TH" dirty="0">
                <a:latin typeface="TH Sarabun New" pitchFamily="34" charset="-34"/>
                <a:cs typeface="TH Sarabun New" pitchFamily="34" charset="-34"/>
              </a:rPr>
              <a:t>          ตามซอกเล็ก ๆ ต้องระวังไว้ให้ดี เพราะอาจมีสัตว์ตัวเล็ก ๆ อาทิ มด แมลงสาบ หรือหนูเข้าไปทำรังหรือซ่อนตัวอยู่ในนั้น ซึ่งอาจจะอึหรือฉี่หรือตายอยู่ในนั้น หากทิ้งไว้นานวันโดยที่เราไม้รู้ ก็จะส่งกลิ่นเหม็นออกมาพร้อมลมจากช่อง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ได้ 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15616" y="4636293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- น้ำ</a:t>
            </a:r>
            <a:r>
              <a:rPr lang="th-TH" b="1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รั่ว</a:t>
            </a:r>
            <a:br>
              <a:rPr lang="th-TH" dirty="0">
                <a:latin typeface="TH Sarabun New" pitchFamily="34" charset="-34"/>
                <a:cs typeface="TH Sarabun New" pitchFamily="34" charset="-34"/>
              </a:rPr>
            </a:br>
            <a:r>
              <a:rPr lang="th-TH" dirty="0">
                <a:latin typeface="TH Sarabun New" pitchFamily="34" charset="-34"/>
                <a:cs typeface="TH Sarabun New" pitchFamily="34" charset="-34"/>
              </a:rPr>
              <a:t>          เครื่อง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ที่มีน้ำรั่วไหล ก็มีส่วนที่ทำให้เกิดกลิ่นเหม็นออกมาจาก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ได้เหมือนกันนะคะ โดยจะเป็นกลิ่นเหม็นในแบบเหม็นไหม้หรือกลิ่นไอเสียนั่นเอง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>
                <a:latin typeface="2555 edcrub huajuckTH" pitchFamily="2" charset="0"/>
                <a:cs typeface="2555 edcrub huajuckTH" pitchFamily="2" charset="0"/>
              </a:rPr>
              <a:t>คำอธิบายรายวิชา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3565376"/>
          </a:xfrm>
        </p:spPr>
        <p:txBody>
          <a:bodyPr>
            <a:normAutofit/>
          </a:bodyPr>
          <a:lstStyle/>
          <a:p>
            <a:r>
              <a:rPr lang="th-TH" sz="3600" dirty="0"/>
              <a:t>           </a:t>
            </a:r>
            <a:r>
              <a:rPr lang="th-TH" sz="3600" dirty="0">
                <a:solidFill>
                  <a:srgbClr val="0000FF"/>
                </a:solidFill>
                <a:latin typeface="TH Sarabun New" pitchFamily="34" charset="-34"/>
                <a:cs typeface="TH Sarabun New" pitchFamily="34" charset="-34"/>
              </a:rPr>
              <a:t>ศึกษาและปฏิบัติเกี่ยวกับความปลอดภัยในการปฏิบัติงาน การปฐมพยาบาล ส่วนประกอบ หลักการทำงานของเครื่องปรับอากาศ การใช้เครื่องมือ  วัสดุอุปกรณ์ เครื่องมือวัดไฟฟ้า วงจรไฟฟ้า เครื่องปรับอากาศ งานท่อ การทำสุญญากาศ การชาร์จน้ำยา  ประมาณราคา ติดตั้งเครื่องปรับอากาศ และการประกอบอาชีพอิสระ</a:t>
            </a:r>
          </a:p>
        </p:txBody>
      </p:sp>
      <p:pic>
        <p:nvPicPr>
          <p:cNvPr id="15361" name="Picture 1" descr="C:\Users\STUDENT03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4688448"/>
            <a:ext cx="1765176" cy="20537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457508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                     วิธีทำความสะอาด</a:t>
            </a:r>
            <a:r>
              <a:rPr lang="th-TH" b="1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บ้าน เพื่อแก้ปัญหา</a:t>
            </a:r>
            <a:r>
              <a:rPr lang="th-TH" b="1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มีกลิ่นเหม็น</a:t>
            </a:r>
            <a:endParaRPr lang="th-TH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87624" y="1111384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    1. ปิดสวิตซ์และเบรก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เกอร์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จากนั้นก็เปิดฝาครอบ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br>
              <a:rPr lang="th-TH" dirty="0">
                <a:latin typeface="TH Sarabun New" pitchFamily="34" charset="-34"/>
                <a:cs typeface="TH Sarabun New" pitchFamily="34" charset="-34"/>
              </a:rPr>
            </a:br>
            <a:r>
              <a:rPr lang="th-TH" dirty="0">
                <a:latin typeface="TH Sarabun New" pitchFamily="34" charset="-34"/>
                <a:cs typeface="TH Sarabun New" pitchFamily="34" charset="-34"/>
              </a:rPr>
              <a:t>  2. นำแผงกรองฝุ่นและถาดน้ำทิ้งออกไปล้าง โดยแผงกรองฝุ่นสามารถทำล้างทำความสะอาดได้โดยการฉีดน้ำแรง ๆ ในด้านที่ไม่มีฝุ่น เพื่อให้ฝุ่นและสิ่งสกปรกอีกด้านหลุดออกมา อาจจะใช้แปรงขนนุ่มขัดด้วยก็ได้ แต่ถ้าจะให้ดีที่สุดก็เปลี่ยนใหม่ไปเลยก็ได้ ส่วนถาดน้ำทิ้งให้ขจัดสิ่งสกปรกด้วยน้ำร้อนหรือน้ำสบู่ จากน้ำล้างออกด้วยน้ำยาฟอกขาวหรือน้ำส้มสายชู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87624" y="3749457"/>
            <a:ext cx="7488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3. นำทั้งคู่ไปตากแดดหรือผึ่งให้แห้ง</a:t>
            </a:r>
            <a:br>
              <a:rPr lang="th-TH" dirty="0">
                <a:latin typeface="TH Sarabun New" pitchFamily="34" charset="-34"/>
                <a:cs typeface="TH Sarabun New" pitchFamily="34" charset="-34"/>
              </a:rPr>
            </a:br>
            <a:r>
              <a:rPr lang="th-TH" dirty="0">
                <a:latin typeface="TH Sarabun New" pitchFamily="34" charset="-34"/>
                <a:cs typeface="TH Sarabun New" pitchFamily="34" charset="-34"/>
              </a:rPr>
              <a:t>4. จากนั้นกลับมาที่แฟนคอยล์ยู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นิต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 แล้วกำจัดฝุ่นและคราบสกปรกอุดตัน รวมถึงซากสัตว์ที่เสียชีวิตออกให้หมด พร้อมล้างทำความสะอาดตัวเครื่องให้เรียบร้อย</a:t>
            </a:r>
            <a:br>
              <a:rPr lang="th-TH" dirty="0">
                <a:latin typeface="TH Sarabun New" pitchFamily="34" charset="-34"/>
                <a:cs typeface="TH Sarabun New" pitchFamily="34" charset="-34"/>
              </a:rPr>
            </a:b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5362" name="Picture 2" descr="I:\Backup(งานในโนตบุค)\Local Disk\สอนระยะสั้น\PP การฝึกอบรม วิชาชีพระยะสั้นช่างแอร์\oplhlcckkPMRPKDOo9c-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5085184"/>
            <a:ext cx="2626263" cy="1575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332656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     5. เสร็จแล้วเป่าลมหรือฉีดน้ำร้อน น้ำยาฟอกขาว หรือน้ำส้มสายชูเข้าไปในท่อน้ำทิ้ง เพื่อเป็นการกำจัดเชื้อราและเชื้อโรคที่สะสมอยู่ภายในให้ออกไปให้หมด อย่าลืม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ตรวจเช็ก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ตามท่อต่าง ๆ ไม่ให้รูรั่วด้วยนะคะ จากนั้นก็ปล่อยทิ้งไว้ให้แห้ง</a:t>
            </a:r>
            <a:br>
              <a:rPr lang="th-TH" dirty="0">
                <a:latin typeface="TH Sarabun New" pitchFamily="34" charset="-34"/>
                <a:cs typeface="TH Sarabun New" pitchFamily="34" charset="-34"/>
              </a:rPr>
            </a:br>
            <a:r>
              <a:rPr lang="th-TH" dirty="0">
                <a:latin typeface="TH Sarabun New" pitchFamily="34" charset="-34"/>
                <a:cs typeface="TH Sarabun New" pitchFamily="34" charset="-34"/>
              </a:rPr>
              <a:t>          6. พอทุกอย่างเสร็จ แห้ง และสะอาดแล้ว ก็ให้ประกอบชิ้นส่วนที่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เราถอะ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มาเข้าที่เหมือนเดิม เพียงเท่านี้เราก็จะได้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ที่ไร้กลิ่นเหม็นต่าง ๆ </a:t>
            </a:r>
          </a:p>
        </p:txBody>
      </p:sp>
      <p:pic>
        <p:nvPicPr>
          <p:cNvPr id="16386" name="Picture 2" descr="I:\Backup(งานในโนตบุค)\Local Disk\สอนระยะสั้น\PP การฝึกอบรม วิชาชีพระยะสั้นช่างแอร์\image002-57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044225"/>
            <a:ext cx="3629050" cy="2546702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วิธีป้องกันไม่ให้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มีกลิ่นเหม็นอับ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03648" y="2636912"/>
            <a:ext cx="74888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                                                    สำหรับวิธีการป้องกันไม่ให้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มีกลิ่นเหม็น   เน่าหรือเหม็นอับนั้นอาจจะไม่ได้มีแน่ชัด แต่ถ้าหากเราหมั่นดูแลและล้าง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ให้สะอาดอยู่เสมอก็ถือเป็นการป้องกันไม่ให้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ส่งกลิ่นเหม็นได้ โดยบริเวณแผงขดท่อคอยล์เย็นควรล้างทำความสะอาดเป็นประจำทุกปี ส่วนแผงกรอกฝุ่นก็ควรจะทำความสะอาดทุกเดือน เพราะเจ้าแผงกรองฝุ่นหรือฟิลเตอร์นี้ เป็นชิ้นส่วนที่มีฝุ่นเกาะอยู่มากที่สุด โดยเฉพาะอย่างยิ่งกับ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ที่ติดตั้งไว้ในพื้นที่ที่มีฝุ่นเยอะ ยิ่งควรถอดล้างให้ได้ทุกวัน หรืออย่างน้อย ๆ ก็ทุกสัปดาห์ ส่วนระยะเวลาในการล้างทำความสะอาดชุดคอยล์ร้อน ควรล้างในทุก ๆ  6 เดือน หรือ 1 ปีค่ะ</a:t>
            </a:r>
          </a:p>
        </p:txBody>
      </p:sp>
      <p:pic>
        <p:nvPicPr>
          <p:cNvPr id="17410" name="Picture 2" descr="I:\Backup(งานในโนตบุค)\Local Disk\สอนระยะสั้น\PP การฝึกอบรม วิชาชีพระยะสั้นช่างแอร์\dd7a5kckh9b6gigaffc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9009"/>
            <a:ext cx="3201816" cy="17979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latin typeface="TH Sarabun New" pitchFamily="34" charset="-34"/>
                <a:cs typeface="TH Sarabun New" pitchFamily="34" charset="-34"/>
              </a:rPr>
              <a:t>      7 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วิธีใช้</a:t>
            </a:r>
            <a:r>
              <a:rPr lang="th-TH" sz="2800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ที่มักถูกเข้าใจผิด เพราะแบบนี้ไงเลยจ่ายค่าไฟแพงกว่าเดิม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43608" y="1412777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        การใช้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แบบผิด ๆ ว่าทำแบบนี้จะช่วยประหยัดค่าไฟได้ ซึ่งจริง ๆ แล้วทำให้สิ้นเปลืองพลังงานและจ่ายค่าไฟมากกว่าเดิม มาดูกันว่าเผลอทำไปบ้างหรือเปล่า แล้วจะแก้ไขยังไงดี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8435" name="Picture 3" descr="I:\Backup(งานในโนตบุค)\Local Disk\สอนระยะสั้น\PP การฝึกอบรม วิชาชีพระยะสั้นช่างแอร์\hqdefault.jpg"/>
          <p:cNvPicPr>
            <a:picLocks noChangeAspect="1" noChangeArrowheads="1"/>
          </p:cNvPicPr>
          <p:nvPr/>
        </p:nvPicPr>
        <p:blipFill>
          <a:blip r:embed="rId2" cstate="print"/>
          <a:srcRect t="14300" b="14301"/>
          <a:stretch>
            <a:fillRect/>
          </a:stretch>
        </p:blipFill>
        <p:spPr bwMode="auto">
          <a:xfrm>
            <a:off x="3347864" y="3284984"/>
            <a:ext cx="5244353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404664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             เข้าหน้าร้อนทีไรค่าไฟพุ่งกระฉูดทุกที แต่อากาศร้อนซะขนาดนี้ไม่ให้เปิดเครื่องปรับอากาศเลยก็ไม่ได้ ซึ่งจริง ๆ แล้วที่ค่าไฟแพงหูฉี่อาจไม่ได้เป็นเพราะเปิด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เพียงอย่างเดียว แต่เป็นเพราะการใช้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แบบผิด ๆ ที่เผลอไปโดยไม่รู้ตัว วันนี้กระปุกดอทคอมเลยรวบรวมมาฝากให้หายคาใจว่าการใช้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แบบไหนที่ทำให้เปลืองพลังงานและต้องจ่ายค่าไฟแพงกว่าเดิม แล้วจะประหยัดค่าไฟช่วงหน้าร้อนได้อย่างไรบ้าง ถ้าจำเป็นต้องเปิดเครื่องปรับอากาศทุกวันแบบนี้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 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59632" y="3049796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1. 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ใช้เครื่องเก่าไม่ยอมเปลี่ยน</a:t>
            </a:r>
            <a:r>
              <a:rPr lang="en-US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 </a:t>
            </a:r>
            <a:endParaRPr lang="th-TH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31640" y="3501008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                 หลาย ๆ คนยังใช้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เก่า ๆ ไม่ยอมเปลี่ยน เพราะเห็นว่ายังใช้ได้อยู่ ซึ่งจริง ๆ แล้วแม้ตัวเครื่องภายนอกจะยังดูดี แต่ระบบภายในก็เสื่อมไปตามระยะเวลาในการใช้งาน โดยเฉพาะ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เก่า ๆ ที่ใช้งานมานานเกิน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15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ปี ซึ่งนอกจากจะต้องเสียค่าซ่อมบำรุงแพงแล้ว ยิ่งใช้ยิ่งกินไฟอีกต่างหาก ดังนั้นแทนที่จะช่วยประหยัดอาจต้องจ่ายมากกว่าการซื้อเครื่องใหม่ ซึ่งเครื่องปรับอากาศในตอนนี้ก็มีทั้งการพัฒนาระบบที่ช่วยประหยัดไฟได้มากกว่าแถมยังมีฟังก์ชั่นเสริมต่าง ๆ ที่ตอบโจทย์การใช้งานของเรามากขึ้นด้วย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 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59632" y="332656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 New" pitchFamily="34" charset="-34"/>
                <a:cs typeface="TH Sarabun New" pitchFamily="34" charset="-34"/>
              </a:rPr>
              <a:t>2.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ยิ่งค่า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BTU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สูงยิ่งดี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 </a:t>
            </a:r>
            <a:br>
              <a:rPr lang="en-US" dirty="0">
                <a:latin typeface="TH Sarabun New" pitchFamily="34" charset="-34"/>
                <a:cs typeface="TH Sarabun New" pitchFamily="34" charset="-34"/>
              </a:rPr>
            </a:br>
            <a:r>
              <a:rPr lang="en-US" dirty="0">
                <a:latin typeface="TH Sarabun New" pitchFamily="34" charset="-34"/>
                <a:cs typeface="TH Sarabun New" pitchFamily="34" charset="-34"/>
              </a:rPr>
              <a:t>         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นอกจากนี้บางคนอาจจะยังเข้าใจผิดคิดว่ายิ่งค่า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BTU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เยอะยิ่งทำให้บ้านเย็น ซึ่งจริง ๆ แล้วหากเลือกเครื่องปรับอากาศที่มีค่า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BTU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สูงเกินความจำเป็นก็จะทำให้คอมเพรสเซอร์ตัดบ่อย แต่ถ้าเครื่องปรับอากาศมีค่า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BTU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ต่ำเกินไปก็จะทำเครื่องทำงานหนักและกินไฟ เพราะฉะนั้นควรเลือกเครื่องปรับอากาศที่มีค่า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BTU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เหมาะสมกับขนาดของห้อง โดย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คำนวน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จากสูตร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 </a:t>
            </a:r>
            <a:br>
              <a:rPr lang="en-US" dirty="0">
                <a:latin typeface="TH Sarabun New" pitchFamily="34" charset="-34"/>
                <a:cs typeface="TH Sarabun New" pitchFamily="34" charset="-34"/>
              </a:rPr>
            </a:br>
            <a:r>
              <a:rPr lang="en-US" dirty="0">
                <a:latin typeface="TH Sarabun New" pitchFamily="34" charset="-34"/>
                <a:cs typeface="TH Sarabun New" pitchFamily="34" charset="-34"/>
              </a:rPr>
              <a:t> 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พื้นที่ห้อง (กว้าง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x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ยาว)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x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ค่า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Cooling Load Estimation =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ค่า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BTU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ที่เหมาะสม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 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59632" y="4221088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           การประเมินค่า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Cooling Load Estimation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ที่เหมาะสมกับแต่ละห้อง มีดังต่อไปนี้ ห้องนอน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700-750 BTU/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ตารางเมตร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,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ห้องนั่งเล่น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750-850 BTU/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ตารางเมตร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,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ห้องทานอาหาร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800-950 BTU/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ตารางเมตร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,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ห้องครัว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900-1000 BTU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ตารางเมตร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,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ห้องทำงาน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800-900 BTU/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ตารางเมตร และห้องประชุม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850-1000 BTU/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ตารางเมตร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 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87624" y="366623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 New" pitchFamily="34" charset="-34"/>
                <a:cs typeface="TH Sarabun New" pitchFamily="34" charset="-34"/>
              </a:rPr>
              <a:t>3. 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ไม่เช็ก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ตำแหน่งก่อนติดตั้ง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 </a:t>
            </a:r>
            <a:br>
              <a:rPr lang="en-US" dirty="0">
                <a:latin typeface="TH Sarabun New" pitchFamily="34" charset="-34"/>
                <a:cs typeface="TH Sarabun New" pitchFamily="34" charset="-34"/>
              </a:rPr>
            </a:br>
            <a:r>
              <a:rPr lang="en-US" dirty="0">
                <a:latin typeface="TH Sarabun New" pitchFamily="34" charset="-34"/>
                <a:cs typeface="TH Sarabun New" pitchFamily="34" charset="-34"/>
              </a:rPr>
              <a:t>         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ตำแหน่งการติดตั้ง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ก็สำคัญ เพราะหากติดตั้งในตำแหน่งที่เหมาะสม ก็ช่วยให้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ไม่ต้องทำงานหนักและประหยัดค่าไฟได้อีกทางหนึ่ง โดยพื้นที่ที่ติดตั้ง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ควรเป็นพื้นที่โล่ง ไม่มีสิ่งของบังทางลม พร้อมทั้งหลีกเลี่ยงบริเวณที่เป็นมุมอับ การติดตั้ง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บนผนังบ้านที่รับแสงแดดจัดหรือทิศตะวันตกเพราะจะทำให้เครื่องทำงานหนัก รวมถึงไม่ติดตั้ง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บริเวณใกล้กับประตูหรือหน้าต่าง เนื่องจากจะทำให้ความร้อนภายนอกไหลเข้ามาแทนที่อากาศภายในได้ง่าย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 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87624" y="3703672"/>
            <a:ext cx="75608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4. </a:t>
            </a: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เปิด</a:t>
            </a:r>
            <a:r>
              <a:rPr kumimoji="0" lang="th-TH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แอร์</a:t>
            </a: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พร้อมพัดลมทำให้เปลืองไฟ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 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H Sarabun New" pitchFamily="34" charset="-34"/>
              <a:ea typeface="Times New Roman" pitchFamily="18" charset="0"/>
              <a:cs typeface="TH Sarabun New" pitchFamily="34" charset="-3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          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บางคนอาจจะคิดว่าการเปิดพัดลมพร้อมกับ</a:t>
            </a:r>
            <a:r>
              <a:rPr kumimoji="0" lang="th-TH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แอร์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ทำให้เปลืองไฟ ซึ่งจริง ๆ แล้วหากเราเปิดพัดลมควบคู่กับการเปิด</a:t>
            </a:r>
            <a:r>
              <a:rPr kumimoji="0" lang="th-TH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แอร์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ไปด้วย จะทำให้ห้องเย็นขึ้นและช่วยประหยัดไฟได้ ซึ่ง</a:t>
            </a:r>
            <a:r>
              <a:rPr kumimoji="0" lang="th-TH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มีทริค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ง่าย ๆ เริ่มจากปรับ</a:t>
            </a:r>
            <a:r>
              <a:rPr kumimoji="0" lang="th-TH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แอร์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ไปที่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25-27 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องศาเซลเซียส แล้วเปิดพัดลมไปพร้อม ๆ กัน พัดลมก็จะช่วยกระจายลมเย็นให้ทั่วห้อง และช่วยลดอุณหภูมิในห้องได้อีก 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1-2 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องศาเลยทีเดียว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 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115616" y="894199"/>
            <a:ext cx="748883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5. </a:t>
            </a: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เปิด</a:t>
            </a:r>
            <a:r>
              <a:rPr kumimoji="0" lang="th-TH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แอร์</a:t>
            </a:r>
            <a:r>
              <a:rPr kumimoji="0" lang="th-TH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อุณหภูมิต่ำจะช่วยให้ห้องเย็นเร็วขึ้น</a:t>
            </a:r>
            <a:b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</a:b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          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หลายคนคงเคยปรับ</a:t>
            </a:r>
            <a:r>
              <a:rPr kumimoji="0" lang="th-TH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แอร์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ให้มีอุณหภูมิต่ำเพราะอยากให้ห้องเย็นเร็วขึ้น ซึ่งจริง ๆ แล้วทำให้สิ้นเปลืองพลังงานโดยใช่เหตุ เพราะไม่ว่าตั้งให้อุณหภูมิต่ำสักแค่ไหน ก็ใช้เวลาในการทำความเย็นพอ ๆ กันกับการตั้ง</a:t>
            </a:r>
            <a:r>
              <a:rPr kumimoji="0" lang="th-TH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อุณ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ภูมิปกติอยู่ดี ทางที่ดีถ้าหากอยากให้ห้องเย็นเร็วขึ้น ให้เร่งความเร็วพัดลม</a:t>
            </a:r>
            <a:r>
              <a:rPr kumimoji="0" lang="th-TH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แอร์</a:t>
            </a:r>
            <a:r>
              <a:rPr kumimoji="0" lang="th-TH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จะช่วยได้ดีกว่า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 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59632" y="3846527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 New" pitchFamily="34" charset="-34"/>
                <a:cs typeface="TH Sarabun New" pitchFamily="34" charset="-34"/>
              </a:rPr>
              <a:t>6.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อุณหภูมิ 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25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องศา ช่วยประหยัดไฟ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ได้มาก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ที่สุด</a:t>
            </a:r>
            <a:br>
              <a:rPr lang="en-US" dirty="0">
                <a:latin typeface="TH Sarabun New" pitchFamily="34" charset="-34"/>
                <a:cs typeface="TH Sarabun New" pitchFamily="34" charset="-34"/>
              </a:rPr>
            </a:br>
            <a:r>
              <a:rPr lang="en-US" dirty="0">
                <a:latin typeface="TH Sarabun New" pitchFamily="34" charset="-34"/>
                <a:cs typeface="TH Sarabun New" pitchFamily="34" charset="-34"/>
              </a:rPr>
              <a:t>         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แม้ว่าการตั้งอุณหภูมิ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25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องศา จะช่วยประหยัดไฟ แต่ก็เป็นแค่ส่วนหนึ่ง เพราะจริง ๆ แล้วควรใส่ใจดูแลรักษาตัวเครื่องไปพร้อมกัน โดยหมั่น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ตรวจเช็ก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ระบบและทำความสะอาด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เแอร์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อย่างน้อยปีละ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2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ครั้ง ก็จะช่วยยืดอายุการใช้งานและทำให้ตัวเครื่องทำงานได้อย่างเต็มประสิทธิภาพ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331640" y="476672"/>
            <a:ext cx="71287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H Sarabun New" pitchFamily="34" charset="-34"/>
                <a:cs typeface="TH Sarabun New" pitchFamily="34" charset="-34"/>
              </a:rPr>
              <a:t>7. 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เปิด-ปิด</a:t>
            </a:r>
            <a:r>
              <a:rPr lang="th-TH" b="1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บ่อยประหยัดไฟมากกว่า</a:t>
            </a:r>
            <a:r>
              <a:rPr lang="en-US" b="1" dirty="0">
                <a:latin typeface="TH Sarabun New" pitchFamily="34" charset="-34"/>
                <a:cs typeface="TH Sarabun New" pitchFamily="34" charset="-34"/>
              </a:rPr>
              <a:t> </a:t>
            </a:r>
            <a:br>
              <a:rPr lang="en-US" dirty="0">
                <a:latin typeface="TH Sarabun New" pitchFamily="34" charset="-34"/>
                <a:cs typeface="TH Sarabun New" pitchFamily="34" charset="-34"/>
              </a:rPr>
            </a:br>
            <a:r>
              <a:rPr lang="en-US" dirty="0">
                <a:latin typeface="TH Sarabun New" pitchFamily="34" charset="-34"/>
                <a:cs typeface="TH Sarabun New" pitchFamily="34" charset="-34"/>
              </a:rPr>
              <a:t>             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แม้จริง ๆ แล้วการเปิด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ค้างไว้หลายชั่วโมงติดต่อกันจะเปลืองไฟมากกว่า แต่การเปิด-ปิด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แอร์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บ่อย ๆ ก็ส่งผลเสียกับตัวเครื่องไม่น้อยเลยทีเดียว เพราะการทำแบบนี้จะทำให้เครื่องทำงานหนักและอายุการใช้งานสั้นกว่าที่ควรจะเป็น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 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475656" y="2852936"/>
            <a:ext cx="727280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          </a:t>
            </a:r>
            <a:r>
              <a:rPr kumimoji="0" lang="th-TH" i="0" u="none" strike="noStrike" cap="none" normalizeH="0" baseline="0" dirty="0">
                <a:ln>
                  <a:noFill/>
                </a:ln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แม้ว่าบ้านของคนไทยจะมี</a:t>
            </a:r>
            <a:r>
              <a:rPr kumimoji="0" lang="th-TH" i="0" u="none" strike="noStrike" cap="none" normalizeH="0" baseline="0" dirty="0" err="1">
                <a:ln>
                  <a:noFill/>
                </a:ln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แอร์</a:t>
            </a:r>
            <a:r>
              <a:rPr kumimoji="0" lang="th-TH" i="0" u="none" strike="noStrike" cap="none" normalizeH="0" baseline="0" dirty="0">
                <a:ln>
                  <a:noFill/>
                </a:ln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กันแทบทุกหลัง แต่เชื่อว่าถึงอย่างไรก็ต้องมีคนเข้าใจผิดอยู่ดี ฉะนั้นถ้าหากไม่อยากพลาดใช้</a:t>
            </a:r>
            <a:r>
              <a:rPr kumimoji="0" lang="th-TH" i="0" u="none" strike="noStrike" cap="none" normalizeH="0" baseline="0" dirty="0" err="1">
                <a:ln>
                  <a:noFill/>
                </a:ln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แอร์</a:t>
            </a:r>
            <a:r>
              <a:rPr kumimoji="0" lang="th-TH" i="0" u="none" strike="noStrike" cap="none" normalizeH="0" baseline="0" dirty="0">
                <a:ln>
                  <a:noFill/>
                </a:ln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ไม่ถูกวิธี จนเป็นเหตุทำให้เปลืองไฟและเปลืองพลังงานละก็ รีบแก้ไขด่วน ๆ เลย</a:t>
            </a:r>
            <a:endParaRPr kumimoji="0" lang="th-TH" i="0" u="none" strike="noStrike" cap="none" normalizeH="0" baseline="0" dirty="0">
              <a:ln>
                <a:noFill/>
              </a:ln>
              <a:effectLst/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45058" name="Picture 2" descr="I:\Backup(งานในโนตบุค)\Local Disk\สอนระยะสั้น\PP การฝึกอบรม วิชาชีพระยะสั้นช่างแอร์\10440878_765896103480401_76520662569867040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365104"/>
            <a:ext cx="2183904" cy="2183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6840760" cy="29187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191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ความรู้เบื้องต้นก่อนเรียน </a:t>
            </a:r>
          </a:p>
        </p:txBody>
      </p:sp>
      <p:pic>
        <p:nvPicPr>
          <p:cNvPr id="2050" name="Picture 2" descr="C:\Users\STUDENT03\Downloads\53666484_3145424425483891_336826820427408998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770" b="10731"/>
          <a:stretch>
            <a:fillRect/>
          </a:stretch>
        </p:blipFill>
        <p:spPr bwMode="auto">
          <a:xfrm>
            <a:off x="467544" y="1190619"/>
            <a:ext cx="2952328" cy="2814445"/>
          </a:xfrm>
          <a:prstGeom prst="rect">
            <a:avLst/>
          </a:prstGeom>
          <a:noFill/>
        </p:spPr>
      </p:pic>
      <p:sp>
        <p:nvSpPr>
          <p:cNvPr id="7" name="สี่เหลี่ยมผืนผ้า 6"/>
          <p:cNvSpPr/>
          <p:nvPr/>
        </p:nvSpPr>
        <p:spPr>
          <a:xfrm>
            <a:off x="3563888" y="1196752"/>
            <a:ext cx="518457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        </a:t>
            </a:r>
            <a:r>
              <a:rPr lang="th-TH" sz="2400" dirty="0">
                <a:latin typeface="TH Sarabun New" pitchFamily="34" charset="-34"/>
                <a:cs typeface="TH Sarabun New" pitchFamily="34" charset="-34"/>
              </a:rPr>
              <a:t>กรมอนามัย กระทรวงสาธารณสุข เผยแอร์เป็นแหล่งสะสมความชื้น ทั้งตัวแอร์และท่อแอร์ มีผลให้เชื้อโรคเจริญเติบโต แนะควรล้างแอร์เป็นประจำ ลดเสี่ยงปอดอักเสบ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419872" y="2564904"/>
            <a:ext cx="554461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	ในช่วงหน้าร้อนจะมีอากาศร้อนกว่าปกติทำให้หลายคนมีความจำเป็นต้องเปิดแอร์เพื่อคลายความร้อนในเวลากลางวันและกลางคืน อาทิ ที่ทำงาน ที่บ้าน โรงแรม ห้างสรรพสินค้า เป็นต้น ซึ่งภายในแอร์นั้นมีความชื้นจำนวนมากและอาจเป็นสาเหตุให้เชื้อโรคเจริญเติบโต โดยเฉพาะเชื้อแบคทีเรียลิจิโอเนลลานิวโม</a:t>
            </a:r>
            <a:r>
              <a:rPr kumimoji="0" lang="th-TH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ฟิว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ลา หากหายใจเอาละอองน้ำที่มีเชื้อนี้ปนเปื้อนเข้าไป จะส่งผลกระทบต่อสุขภาพได้     โดยลักษณะอาการมี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2 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แบบคือ แบบปอดอักเสบรุนแรง จะมีอาการไข้ขึ้นสูง ไอ หนาวสั่น เรียกว่าโรคลิเจียน</a:t>
            </a:r>
            <a:r>
              <a:rPr kumimoji="0" lang="th-TH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แนร์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 และแบบที่จะมีลักษณะคล้ายไข้หวัดใหญ่หรือเรียกอีกอย่างหนึ่งว่า ไข้ปอน ตีแอกหรือปอน</a:t>
            </a:r>
            <a:r>
              <a:rPr kumimoji="0" lang="th-TH" sz="24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H Sarabun New" pitchFamily="34" charset="-34"/>
                <a:ea typeface="Times New Roman" pitchFamily="18" charset="0"/>
                <a:cs typeface="TH Sarabun New" pitchFamily="34" charset="-34"/>
              </a:rPr>
              <a:t>เตียก</a:t>
            </a:r>
            <a:endParaRPr kumimoji="0" lang="th-TH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9" y="1052736"/>
            <a:ext cx="7668851" cy="51125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59632" y="2192665"/>
            <a:ext cx="76328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  <a:t>	</a:t>
            </a:r>
            <a:r>
              <a:rPr lang="en-US" dirty="0" err="1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  <a:t>Airmask</a:t>
            </a:r>
            <a:r>
              <a:rPr lang="en-US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  <a:t> : Pre-Filter </a:t>
            </a:r>
            <a:r>
              <a:rPr lang="th-TH" dirty="0">
                <a:solidFill>
                  <a:srgbClr val="0505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  <a:t>นวัตกรรมแผ่นกรองอากาศ เพื่อการบำรุงรักษาเครื่องปรับอากาศ และช่วยให้คุณภาพอากาศสะอาดยิ่งขึ้น</a:t>
            </a:r>
          </a:p>
          <a:p>
            <a:r>
              <a:rPr lang="th-TH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  <a:t>เมื่อพูดถึงเครื่องใช้ไฟฟ้าที่ใช้พลังงานมากที่สุด และใช้งานเป็นเวลานานที่สุด เราคงต้องนึกถึงเครื่องปรับอากาศ ที่มีหน้าที่ทำให้อากาศภายในห้องนั้นเย็นฉ่ำ </a:t>
            </a:r>
            <a:br>
              <a:rPr lang="th-TH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</a:br>
            <a:r>
              <a:rPr lang="th-TH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  <a:t>	แต่จะมีสักกี่คนที่คำนึงถึง “คุณภาพอากาศ” ที่ออกมาจากเครื่องปรับอากาศบ้าง ?</a:t>
            </a:r>
            <a:endParaRPr lang="th-TH" b="0" i="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555 edcrub KaiKea" panose="02000000000000000000" pitchFamily="2" charset="-34"/>
              <a:cs typeface="2555 edcrub KaiKea" panose="02000000000000000000" pitchFamily="2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72000"/>
            <a:ext cx="2286000" cy="228600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4016"/>
            <a:ext cx="1732795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366623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A0A0A"/>
                </a:solidFill>
                <a:latin typeface="Prompt"/>
              </a:rPr>
              <a:t>	ในแต่ละวันเราเปิดใช้งานเครื่องปรับอากาศมากถึง 18 ชั่วโมง หรือบางคนอาจจะมากกว่านั้น!! สิ่งที่น่ากลัวที่สุด คือ ฝุ่นภายในห้องปรับอากาศ ที่ถูกดูดเข้าไปในเครื่องปรับอากาศและสะสมอยู่ในชุดคอยล์เย็น และจะสะสมมากขึ้นเรื่อย ๆ จนกว่าเราจะทำการล้างเครื่องปรับอากาศครั้งใหญ่ ฝุ่นเหล่านี้จะทำให้เครื่องปรับอากาศมีประสิทธิภาพลดลง และเนื่องจากอุณหภูมิ ความชื้น บริเวณคอยล์เย็นนั้น เหมาะแก่การเจริญเติบโตของเชื้อโรคมากที่สุด ทำให้ฝุ่นที่เข้าไปสะสมภายในเครื่องปรับอากาศ เกิดเป็นเชื้อต่าง ๆ เช่น เชื้อรา เชื้อไวรัส และรอให้คนที่อาศัยอยู่ภายในห้องนั้นหายใจนำเข้าสู่ร่ายกายไปในที่สุด</a:t>
            </a:r>
            <a:endParaRPr lang="en-US" dirty="0"/>
          </a:p>
        </p:txBody>
      </p:sp>
      <p:pic>
        <p:nvPicPr>
          <p:cNvPr id="5122" name="Picture 2" descr="https://inno.co.th/wp-content/uploads/2019/03/air-mark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77072"/>
            <a:ext cx="5616624" cy="24887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754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03680" y="404664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u="sng" dirty="0">
                <a:solidFill>
                  <a:srgbClr val="0A0A0A"/>
                </a:solidFill>
                <a:latin typeface="Prompt"/>
              </a:rPr>
              <a:t>หลักการทำงานของเครื่องปรับอากาศ</a:t>
            </a:r>
            <a:endParaRPr lang="th-TH" dirty="0">
              <a:solidFill>
                <a:srgbClr val="0A0A0A"/>
              </a:solidFill>
              <a:latin typeface="Prompt"/>
            </a:endParaRPr>
          </a:p>
          <a:p>
            <a:r>
              <a:rPr lang="th-TH" dirty="0">
                <a:solidFill>
                  <a:srgbClr val="0A0A0A"/>
                </a:solidFill>
                <a:latin typeface="Prompt"/>
              </a:rPr>
              <a:t>	เครื่องปรับอากาศจะมีตัวทำความเย็นอยู่ภายในที่เรียกว่า คอยล์เย็น โดยอากาศภายในห้องจะถูกดูดผ่านช่องรีเทิร์น เข้าไปในเครื่องปรับอากาศ และผ่านฟิลเตอร์ดักฝุ่นหยาบก่อน ซึ่งฟิลเตอร์ที่ติดมากับเครื่องปรับอากาศนี้ สามารถกรองฝุ่นหยาบได้ แต่ไม่สามารถกรองฝุ่นละเอียดได้เลย เนื่องจากเส้นใยของฟิลเตอร์ที่ถักทออย่างเป็นระเบียบทำให้มีช่องว่างที่ฝุ่นละเอียดสามารถลอดผ่านเข้าไปสะสมในคอยล์เย็น และเกิดเป็นที่อยู่อาศัยของ เชื้อรา เชื้อแบคทีเรียภายในเครื่องปรับอากาศได้</a:t>
            </a:r>
          </a:p>
          <a:p>
            <a:r>
              <a:rPr lang="en-US" dirty="0">
                <a:solidFill>
                  <a:srgbClr val="0A0A0A"/>
                </a:solidFill>
                <a:latin typeface="Prompt"/>
              </a:rPr>
              <a:t>	</a:t>
            </a:r>
            <a:endParaRPr lang="th-TH" b="0" i="0" dirty="0">
              <a:solidFill>
                <a:srgbClr val="0A0A0A"/>
              </a:solidFill>
              <a:effectLst/>
              <a:latin typeface="Prompt"/>
            </a:endParaRPr>
          </a:p>
        </p:txBody>
      </p:sp>
    </p:spTree>
    <p:extLst>
      <p:ext uri="{BB962C8B-B14F-4D97-AF65-F5344CB8AC3E}">
        <p14:creationId xmlns:p14="http://schemas.microsoft.com/office/powerpoint/2010/main" val="189887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nno.co.th/wp-content/uploads/2019/03/air-mark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7082752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สี่เหลี่ยมผืนผ้า 1"/>
          <p:cNvSpPr/>
          <p:nvPr/>
        </p:nvSpPr>
        <p:spPr>
          <a:xfrm>
            <a:off x="1398752" y="3573016"/>
            <a:ext cx="73756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Prompt"/>
              </a:rPr>
              <a:t>	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หากลองรื้อโครงเครื่องปรับอากาศออกมาดู จะพบว่าฟิลเตอร์ที่เราเห็นนั้นความจริงแล้วป้องกันฝุ่นได้เพียง 75-80% เท่านั้น ซึ่งยังมีบางส่วนของเครื่องปรับอากาศที่ฟิลเตอร์ไม่ได้ป้องกันฝุ่นเลย ทำให้ฝุ่นเข้าไปสะสมในคอยล์เย็นได้มากถึง 20-25% ตามขอบด้านข้าง ด้านล่าง และด้านบนของเครื่องปรับอากาศ ทำให้ฝุ่นละเอียดนั้นติดอยู่ภายในเครื่องปรับอากาศ บริเวณคอยล์เย็นจำนวนมาก นี่จึงเป็นเหตุผลว่า ทำไมการล้างใหญ่ในแต่ละครั้ง น้ำที่ได้จึงมีสีดำและสกปรก!!</a:t>
            </a:r>
          </a:p>
        </p:txBody>
      </p:sp>
    </p:spTree>
    <p:extLst>
      <p:ext uri="{BB962C8B-B14F-4D97-AF65-F5344CB8AC3E}">
        <p14:creationId xmlns:p14="http://schemas.microsoft.com/office/powerpoint/2010/main" val="394991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03648" y="248449"/>
            <a:ext cx="74168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ฝุ่นที่เราเห็นสะสมอยู่บริเวณฟิลเตอร์เครื่องปรับอากาศนั้น หากเราไม่ทำการล้างย่อยเลย ประสิทธิภาพของลมที่เป่าออกมาจากเครื่องปรับอากาศก็จะน้อยลง ความเย็นตามปกติที่เคยทำได้ 100% ก็จะลดลงมากถึง 50% ทำให้เครื่องปรับอากาศต้องทำงานหนักขึ้น 2 เท่า!! และทำงานตลอดเวลาเพื่อให้ได้ความเย็นตามที่ต้องการ หากเป็นเช่นนี้ เครื่องปรับอากาศก็จะกินไฟมากขึ้น และอาจกินไฟมากถึง 25% ซึ่งจะกินไฟมากหรือน้อยนั้นขึ้นอยู่กับความสกปรกของเครื่องปรับอากาศ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026" name="Picture 2" descr="https://inno.co.th/wp-content/uploads/2019/03/air-mark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82812"/>
            <a:ext cx="6891173" cy="29425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414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87624" y="400590"/>
            <a:ext cx="763284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แต่ถ้าหากคุณปล่อยให้ฝุ่นสะสมและอัดแน่นจำนวนมาก เป็นระยะเวลานาน ความแน่นของฝุ่นนั้นก็อาจเป็นตัวช่วยป้องกันฝุ่นละเอียดไม่ให้ผ่านเข้าไปสะสมในคอยล์เย็นได้ และอาจจะป้องกันได้ถึง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PM2.5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เลยทีเดียว (ซึ่งมันจะต้องสกปรกมากแน่ ๆ)</a:t>
            </a:r>
          </a:p>
          <a:p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สำหรับบริษัท อินโนเวช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ั่น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เทคโนโลยี จำกัด การดูแลเครื่องปรับอากาศให้มีประสิทธิภาพ และกินไฟน้อยที่สุดถือเป็นสิ่งที่สำคัญอย่างมาก เราจึงไม่ปล่อยให้เครื่องปรับอากาศนั้นสกปรก เพราะมันจะกินไฟและเป็นอันตรายต่อสุขภาพของผู้ที่อาศัยอยู่ภายในห้องปรับอากาศ และหากจะให้เลือกใช้ฟิลเตอร์ที่ป้องกัน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PM2.5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ได้นั้น เราก็จะไม่เลือกใช้ติดกับเครื่องปรับอากาศด้วยเช่นกัน เพราะแผ่นฟิลเตอร์ป้องกัน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PM2.5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จะทำให้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โฟล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ลมของเครื่องปรับอากาศ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ต่ำลง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ประสิทธิภาพที่ได้ของเครื่องปรับอากาศก็จะลดลง และจะทำให้เครื่องปรับอากาศกินไฟมากขึ้นด้วย ดังนั้นการติดตั้งฟิลเตอร์ป้องกัน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PM2.5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จึงไม่เหมาะที่จะใช้ร่วมกับเครื่องปรับอากาศ แต่ควรใช้กับเครื่องกรองอากาศมากกว่า</a:t>
            </a:r>
          </a:p>
        </p:txBody>
      </p:sp>
    </p:spTree>
    <p:extLst>
      <p:ext uri="{BB962C8B-B14F-4D97-AF65-F5344CB8AC3E}">
        <p14:creationId xmlns:p14="http://schemas.microsoft.com/office/powerpoint/2010/main" val="201621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nno.co.th/wp-content/uploads/2019/03/air-mark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6738889" cy="3874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สี่เหลี่ยมผืนผ้า 3"/>
          <p:cNvSpPr/>
          <p:nvPr/>
        </p:nvSpPr>
        <p:spPr>
          <a:xfrm>
            <a:off x="1505519" y="4565446"/>
            <a:ext cx="724294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A0A0A"/>
                </a:solidFill>
                <a:latin typeface="Prompt"/>
              </a:rPr>
              <a:t>	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หากเราไม่ต้องการให้เครื่องปรับอากาศสกปรก และยังคงประสิทธิภาพดี เราควรบำรุงรักษาและทำความสะอาดเครื่องปรับอากาศอย่างสม่ำเสมอ แต่การล้างทำความสะอาดเครื่องปรับอากาศแบบเดิมนั้น ใช้เวลานาน และอาจทำให้เครื่องปรับอากาศชำรุดได้ง่าย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37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59632" y="332656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4000" b="1" dirty="0">
                <a:solidFill>
                  <a:srgbClr val="C00000"/>
                </a:solidFill>
                <a:latin typeface="Alsmile Arounvilas" panose="02000000000000000000" pitchFamily="2" charset="0"/>
                <a:cs typeface="Alsmile Arounvilas" panose="02000000000000000000" pitchFamily="2" charset="0"/>
              </a:rPr>
              <a:t>ข้อเสียของการบำรุงรักษาด้วยวิธีเดิม</a:t>
            </a:r>
            <a:br>
              <a:rPr lang="th-TH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1.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การล้างย่อยแต่ละครั้ง เมื่อล้างเสร็จแล้วต้องใช้เวลานานเพื่อรอให้ฟิลเตอร์แห้งสนิทก่อนจึงนำไปใส่ในเครื่องปรับอากาศได้</a:t>
            </a:r>
            <a:br>
              <a:rPr lang="th-TH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2.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การล้างใหญ่ทุก 6 เดือน ในการล้างแต่ละครั้งใช้เวลานานเป็นชั่วโมง และจะต้องมีการถอดรื้อเครื่องปรับอากาศด้วย ซึ่งช่างแต่ละคนก็มีความสามารถและ ความชำนาญที่ไม่เท่ากัน เนื่องจากเครื่องปรับอากาศมีหลายแบรนด์ และหลายรุ่น เมื่อถอดออกมาล้างและประกอบเข้าไปใหม่ เครื่องปรับอากาศก็จะไม่มีความสมบูรณ์เหมือนเดิมอีก </a:t>
            </a:r>
            <a:r>
              <a:rPr lang="th-TH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เพราะเครื่องปรับอากาศที่ดีที่สุดคือการประกอบมาจากโรงงาน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ทำให้หลังการล้างเครื่องปรับอากาศเกิดปัญหาต่าง ๆ ตามมา เช่น เครื่องปรับอากาศมีเสียงดังขึ้น มีน้ำหยดจากเครื่องปรับอากาศ เป็นต้น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869160"/>
            <a:ext cx="1853952" cy="185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64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04" y="2295128"/>
            <a:ext cx="2286000" cy="2286000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1259632" y="460990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Prompt"/>
              </a:rPr>
              <a:t>	</a:t>
            </a:r>
            <a:r>
              <a:rPr lang="th-TH" b="1" dirty="0">
                <a:solidFill>
                  <a:srgbClr val="0A0A0A"/>
                </a:solidFill>
                <a:latin typeface="Prompt"/>
              </a:rPr>
              <a:t>จะดีกว่าไหมที่เราสามารถบำรุงรักษาเครื่องปรับอากาศได้ โดยไม่ต้องถอดออกมาล้างบ่อย ๆ และยังป้องกันฝุ่นละเอียดไม่ให้เข้าไปสะสมภายในเครื่องปรับอากาศ แถมยังช่วยให้เครื่องปรับอากาศมีประสิทธิภาพดียิ่งขึ้น</a:t>
            </a:r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31640" y="2217673"/>
            <a:ext cx="73448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Prompt"/>
              </a:rPr>
              <a:t>			</a:t>
            </a:r>
            <a:r>
              <a:rPr lang="en-US" b="1" dirty="0" err="1">
                <a:solidFill>
                  <a:srgbClr val="0A0A0A"/>
                </a:solidFill>
                <a:latin typeface="Prompt"/>
              </a:rPr>
              <a:t>Airmask</a:t>
            </a:r>
            <a:r>
              <a:rPr lang="en-US" dirty="0">
                <a:solidFill>
                  <a:srgbClr val="0A0A0A"/>
                </a:solidFill>
                <a:latin typeface="Prompt"/>
              </a:rPr>
              <a:t> </a:t>
            </a:r>
            <a:r>
              <a:rPr lang="th-TH" b="1" dirty="0">
                <a:solidFill>
                  <a:srgbClr val="0A0A0A"/>
                </a:solidFill>
                <a:latin typeface="Prompt"/>
              </a:rPr>
              <a:t>นวัตกรรมแผ่นกรองอากาศ ที่</a:t>
            </a:r>
            <a:r>
              <a:rPr lang="en-US" b="1" dirty="0">
                <a:solidFill>
                  <a:srgbClr val="0A0A0A"/>
                </a:solidFill>
                <a:latin typeface="Prompt"/>
              </a:rPr>
              <a:t>			</a:t>
            </a:r>
            <a:r>
              <a:rPr lang="th-TH" b="1" dirty="0">
                <a:solidFill>
                  <a:srgbClr val="0A0A0A"/>
                </a:solidFill>
                <a:latin typeface="Prompt"/>
              </a:rPr>
              <a:t>ช่วยป้องกันฝุ่นละเอียดไม่ให้ผ่านเข้าไป</a:t>
            </a:r>
            <a:r>
              <a:rPr lang="en-US" b="1" dirty="0">
                <a:solidFill>
                  <a:srgbClr val="0A0A0A"/>
                </a:solidFill>
                <a:latin typeface="Prompt"/>
              </a:rPr>
              <a:t>			</a:t>
            </a:r>
            <a:r>
              <a:rPr lang="th-TH" b="1" dirty="0">
                <a:solidFill>
                  <a:srgbClr val="0A0A0A"/>
                </a:solidFill>
                <a:latin typeface="Prompt"/>
              </a:rPr>
              <a:t>สะสมในคอยล์เย็นของเครื่องปรับอากาศ</a:t>
            </a:r>
            <a:r>
              <a:rPr lang="en-US" b="1" dirty="0">
                <a:solidFill>
                  <a:srgbClr val="0A0A0A"/>
                </a:solidFill>
                <a:latin typeface="Prompt"/>
              </a:rPr>
              <a:t>			</a:t>
            </a:r>
            <a:r>
              <a:rPr lang="th-TH" b="1" dirty="0">
                <a:solidFill>
                  <a:srgbClr val="0A0A0A"/>
                </a:solidFill>
                <a:latin typeface="Prompt"/>
              </a:rPr>
              <a:t>ได้อย่างมีประสิทธิภาพมากที่สุด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 ทำให้</a:t>
            </a:r>
            <a:r>
              <a:rPr lang="en-US" dirty="0">
                <a:solidFill>
                  <a:srgbClr val="0A0A0A"/>
                </a:solidFill>
                <a:latin typeface="Prompt"/>
              </a:rPr>
              <a:t>			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คุณภาพอากาศที่ได้จากเครื่องปรับอากาศนั้น</a:t>
            </a:r>
            <a:r>
              <a:rPr lang="en-US" dirty="0">
                <a:solidFill>
                  <a:srgbClr val="0A0A0A"/>
                </a:solidFill>
                <a:latin typeface="Prompt"/>
              </a:rPr>
              <a:t>			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สะอาด ปราศจากเชื้อราและเชื้อแบคทีเรียสะสมอยู่ภายในเครื่องปรับอากาศ คุณภาพชีวิตของผู้ที่อาศัยอยู่ภายในห้องปรับอากาศก็ดีขึ้น และยังช่วยลดค่าใช้จ่าย ลดขั้นตอนการบำรุงรักษา </a:t>
            </a:r>
            <a:r>
              <a:rPr lang="th-TH" dirty="0" err="1">
                <a:solidFill>
                  <a:srgbClr val="0A0A0A"/>
                </a:solidFill>
                <a:latin typeface="Prompt"/>
              </a:rPr>
              <a:t>การทำ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ความสะอาดเครื่องปรับอากาศอีกด้วย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:\Backup(งานในโนตบุค)\Local Disk\สอนระยะสั้น\PP การฝึกอบรม วิชาชีพระยะสั้นช่างแอร์\screen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4543550" cy="2556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I:\Backup(งานในโนตบุค)\Local Disk\สอนระยะสั้น\PP การฝึกอบรม วิชาชีพระยะสั้นช่างแอร์\aHR0cHM6Ly9zLmlzYW5vb2suY29tL3BuLzAvdWkvMTMvNjYwNzcvZ2FsLTY2MDc3LTIwMTgwNDE5MDIzMDE4LWE4YjJhNDguanB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996952"/>
            <a:ext cx="3384376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542285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A0A0A"/>
                </a:solidFill>
                <a:latin typeface="Prompt"/>
              </a:rPr>
              <a:t>		</a:t>
            </a:r>
            <a:r>
              <a:rPr lang="th-TH" b="1" dirty="0">
                <a:solidFill>
                  <a:srgbClr val="0A0A0A"/>
                </a:solidFill>
                <a:latin typeface="Prompt"/>
              </a:rPr>
              <a:t>จุดเด่นของการติดตั้ง </a:t>
            </a:r>
            <a:r>
              <a:rPr lang="en-US" b="1" dirty="0" err="1">
                <a:solidFill>
                  <a:srgbClr val="0A0A0A"/>
                </a:solidFill>
                <a:latin typeface="Prompt"/>
              </a:rPr>
              <a:t>Airmask</a:t>
            </a:r>
            <a:r>
              <a:rPr lang="en-US" dirty="0">
                <a:solidFill>
                  <a:srgbClr val="0A0A0A"/>
                </a:solidFill>
                <a:latin typeface="Prompt"/>
              </a:rPr>
              <a:t> 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คือ แผ่นกรองอากาศจะติดตั้งอยู่บริเวณภายนอกของเครื่องปรับอากาศ ซึ่งครอบคลุมทุกพื้นที่ของเครื่องปรับอากาศ จึงสามารถป้องกันฝุ่นไม่ให้ลอดผ่านเข้าไปในช่องต่าง ๆ ได้เป็นอย่างดี และที่สำคัญแผ่น </a:t>
            </a:r>
            <a:r>
              <a:rPr lang="en-US" dirty="0" err="1">
                <a:solidFill>
                  <a:srgbClr val="0A0A0A"/>
                </a:solidFill>
                <a:latin typeface="Prompt"/>
              </a:rPr>
              <a:t>Airmask</a:t>
            </a:r>
            <a:r>
              <a:rPr lang="en-US" dirty="0">
                <a:solidFill>
                  <a:srgbClr val="0A0A0A"/>
                </a:solidFill>
                <a:latin typeface="Prompt"/>
              </a:rPr>
              <a:t> 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มีลักษณะเส้นใยที่ถักทอแบบไม่เป็นระเบียบ (</a:t>
            </a:r>
            <a:r>
              <a:rPr lang="en-US" dirty="0">
                <a:solidFill>
                  <a:srgbClr val="0A0A0A"/>
                </a:solidFill>
                <a:latin typeface="Prompt"/>
              </a:rPr>
              <a:t>non-woven fabric) 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มีความถี่ของเส้นใยอย่างเหมาะสม จึงช่วยป้องกันไม่ให้ฝุ่นละเอียดลอดผ่านเข้าไปในเครื่องปรับอากาศได้ และยังคงประสิทธิภาพของ</a:t>
            </a:r>
            <a:r>
              <a:rPr lang="th-TH" dirty="0" err="1">
                <a:solidFill>
                  <a:srgbClr val="0A0A0A"/>
                </a:solidFill>
                <a:latin typeface="Prompt"/>
              </a:rPr>
              <a:t>โฟล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ลมใน</a:t>
            </a:r>
            <a:r>
              <a:rPr lang="th-TH" dirty="0" err="1">
                <a:solidFill>
                  <a:srgbClr val="0A0A0A"/>
                </a:solidFill>
                <a:latin typeface="Prompt"/>
              </a:rPr>
              <a:t>การทำ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ความเย็นได้ ซึ่ง</a:t>
            </a:r>
            <a:r>
              <a:rPr lang="th-TH" dirty="0" err="1">
                <a:solidFill>
                  <a:srgbClr val="0A0A0A"/>
                </a:solidFill>
                <a:latin typeface="Prompt"/>
              </a:rPr>
              <a:t>โฟล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ลมที่ได้นั้นจะลดลงจากเดิมเพียง 5% เท่านั้น</a:t>
            </a:r>
          </a:p>
          <a:p>
            <a:r>
              <a:rPr lang="th-TH" dirty="0">
                <a:solidFill>
                  <a:srgbClr val="0A0A0A"/>
                </a:solidFill>
                <a:latin typeface="Prompt"/>
              </a:rPr>
              <a:t>หากเปรียบเทียบกับการล้างเครื่องปรับอากาศแบบเดิม 6 เดือนครั้ง และล้างย่อยเดือนละ 1 ครั้ง จะเห็นได้ว่า</a:t>
            </a:r>
            <a:r>
              <a:rPr lang="th-TH" dirty="0" err="1">
                <a:solidFill>
                  <a:srgbClr val="0A0A0A"/>
                </a:solidFill>
                <a:latin typeface="Prompt"/>
              </a:rPr>
              <a:t>โฟล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ลมของเครื่องปรับอากาศลดลงมากถึง 25% เพราะยิ่งล้างฟิลเตอร์สะอาดมาก แปลว่าฟิลเตอร์จะมีช่องให้ฝุ่นละเอียดลอดผ่านเข้าไปสะสมในคอยล์เย็นได้ง่ายขึ้น ดังนั้น ประสิทธิภาพของเครื่องปรับอากาศก็ลดลงด้วยเช่นกัน</a:t>
            </a:r>
            <a:endParaRPr lang="th-TH" b="0" i="0" dirty="0">
              <a:solidFill>
                <a:srgbClr val="0A0A0A"/>
              </a:solidFill>
              <a:effectLst/>
              <a:latin typeface="Prompt"/>
            </a:endParaRPr>
          </a:p>
        </p:txBody>
      </p:sp>
    </p:spTree>
    <p:extLst>
      <p:ext uri="{BB962C8B-B14F-4D97-AF65-F5344CB8AC3E}">
        <p14:creationId xmlns:p14="http://schemas.microsoft.com/office/powerpoint/2010/main" val="2442692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nno.co.th/wp-content/uploads/2019/03/air-mark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64487"/>
            <a:ext cx="7128792" cy="30439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สี่เหลี่ยมผืนผ้า 3"/>
          <p:cNvSpPr/>
          <p:nvPr/>
        </p:nvSpPr>
        <p:spPr>
          <a:xfrm>
            <a:off x="1547664" y="4349422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แต่ถ้าหากไม่เปลี่ยนแผ่น </a:t>
            </a:r>
            <a:r>
              <a:rPr lang="en-US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Airmask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เลย ฝุ่นก็จะติดที่แผ่น </a:t>
            </a:r>
            <a:r>
              <a:rPr lang="en-US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Airmask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และเกาะตัวกันหนาขึ้น ยิ่งสกปรกมาก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โฟล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ลมก็จะยิ่งเข้าได้น้อยลง ประสิทธิภาพของเครื่องปรับอากาศก็จะลดลง นี่จึงเป็นเหตุผลที่เราควรเปลี่ยนแผ่น </a:t>
            </a:r>
            <a:r>
              <a:rPr lang="en-US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Airmask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ทุกเดือน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9086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nno.co.th/wp-content/uploads/2019/03/air-mark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6624736" cy="28287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สี่เหลี่ยมผืนผ้า 4"/>
          <p:cNvSpPr/>
          <p:nvPr/>
        </p:nvSpPr>
        <p:spPr>
          <a:xfrm>
            <a:off x="1547664" y="3573016"/>
            <a:ext cx="65527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A0A0A"/>
                </a:solidFill>
                <a:latin typeface="Prompt"/>
              </a:rPr>
              <a:t>	การติดตั้ง </a:t>
            </a:r>
            <a:r>
              <a:rPr lang="en-US" b="1" dirty="0" err="1">
                <a:solidFill>
                  <a:srgbClr val="0A0A0A"/>
                </a:solidFill>
                <a:latin typeface="Prompt"/>
              </a:rPr>
              <a:t>Airmask</a:t>
            </a:r>
            <a:r>
              <a:rPr lang="en-US" b="1" dirty="0">
                <a:solidFill>
                  <a:srgbClr val="0A0A0A"/>
                </a:solidFill>
                <a:latin typeface="Prompt"/>
              </a:rPr>
              <a:t> </a:t>
            </a:r>
            <a:r>
              <a:rPr lang="th-TH" b="1" dirty="0">
                <a:solidFill>
                  <a:srgbClr val="0A0A0A"/>
                </a:solidFill>
                <a:latin typeface="Prompt"/>
              </a:rPr>
              <a:t>ทำได้เองง่าย ๆ ใช้เวลานิดเดียว</a:t>
            </a:r>
            <a:endParaRPr lang="th-TH" dirty="0">
              <a:solidFill>
                <a:srgbClr val="0A0A0A"/>
              </a:solidFill>
              <a:latin typeface="Prompt"/>
            </a:endParaRPr>
          </a:p>
          <a:p>
            <a:r>
              <a:rPr lang="th-TH" dirty="0">
                <a:solidFill>
                  <a:srgbClr val="0A0A0A"/>
                </a:solidFill>
                <a:latin typeface="Prompt"/>
              </a:rPr>
              <a:t>ในการติดตั้งแผ่นกรองอากาศ </a:t>
            </a:r>
            <a:r>
              <a:rPr lang="en-US" dirty="0" err="1">
                <a:solidFill>
                  <a:srgbClr val="0A0A0A"/>
                </a:solidFill>
                <a:latin typeface="Prompt"/>
              </a:rPr>
              <a:t>Airmask</a:t>
            </a:r>
            <a:r>
              <a:rPr lang="en-US" dirty="0">
                <a:solidFill>
                  <a:srgbClr val="0A0A0A"/>
                </a:solidFill>
                <a:latin typeface="Prompt"/>
              </a:rPr>
              <a:t> 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ครั้งแรก จะมีอุปกรณ์เพียง 2 อย่าง คือ หนามเตย 1 ม้วน (ราคา 169 บาท) และแผ่นกรองอากาศ </a:t>
            </a:r>
            <a:r>
              <a:rPr lang="en-US" dirty="0" err="1">
                <a:solidFill>
                  <a:srgbClr val="0A0A0A"/>
                </a:solidFill>
                <a:latin typeface="Prompt"/>
              </a:rPr>
              <a:t>Airmask</a:t>
            </a:r>
            <a:r>
              <a:rPr lang="en-US" dirty="0">
                <a:solidFill>
                  <a:srgbClr val="0A0A0A"/>
                </a:solidFill>
                <a:latin typeface="Prompt"/>
              </a:rPr>
              <a:t> 1 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แผ่น (ราคา 45 บาท)</a:t>
            </a:r>
          </a:p>
        </p:txBody>
      </p:sp>
    </p:spTree>
    <p:extLst>
      <p:ext uri="{BB962C8B-B14F-4D97-AF65-F5344CB8AC3E}">
        <p14:creationId xmlns:p14="http://schemas.microsoft.com/office/powerpoint/2010/main" val="349507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429000"/>
            <a:ext cx="2255912" cy="22559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สี่เหลี่ยมผืนผ้า 3"/>
          <p:cNvSpPr/>
          <p:nvPr/>
        </p:nvSpPr>
        <p:spPr>
          <a:xfrm>
            <a:off x="1115616" y="243512"/>
            <a:ext cx="77768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วิธีการ คือ</a:t>
            </a:r>
            <a:b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1</a:t>
            </a:r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ติดหนามเตยรอบ ๆ ช่องรีเทิร์นของเครื่องปรับอากาศ</a:t>
            </a:r>
            <a:b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2</a:t>
            </a:r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นำแผ่น </a:t>
            </a:r>
            <a:r>
              <a:rPr lang="en-US" sz="2400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Airmask</a:t>
            </a:r>
            <a:r>
              <a:rPr lang="en-US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แปะติดเข้ากับหนามเตยให้แนบสนิท เพื่อไม่ให้มีช่องที่ฝุ่นสามารถลอดผ่านเข้าไปได้</a:t>
            </a:r>
            <a:b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sz="2400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3</a:t>
            </a:r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. เปลี่ยนแผ่นกรองอากาศ </a:t>
            </a:r>
            <a:r>
              <a:rPr lang="en-US" sz="2400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Airmask</a:t>
            </a:r>
            <a:r>
              <a:rPr lang="en-US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ในทุก ๆ เดือน โดยไม่จำเป็นต้องแกะหนามเตยออก เพราะหนามเตยนี้มีอายุการใช้งานนานกว่า 2 ปี จึงติดได้นาน ไม่หลุดลอก และความพิเศษของหนามเตยนี้คือ ตัวหนามเตยมีความถี่ที่พอดีกับแผ่นกรองอากาศ </a:t>
            </a:r>
            <a:r>
              <a:rPr lang="en-US" sz="2400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Airmask</a:t>
            </a:r>
            <a:r>
              <a:rPr lang="en-US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จึงทำให้ติดกันได้ดี ไม่มีช่องให้ฝุ่นลอดเข้าไปได้ และเมื่อแกะหนามเตยออกก็จะไม่มีร่อยรอยของกาวติดค้างที่เครื่องปรับอากาศด้วย  ง่าย ๆ เพียงเท่านี้ เราก็จะป้องกันฝุ่นเข้าไปใน</a:t>
            </a:r>
          </a:p>
          <a:p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เครื่องปรับอากาศได้อย่างสมบูรณ์ เครื่องปรับอากาศทำความเย็น</a:t>
            </a:r>
          </a:p>
          <a:p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ได้อย่างมีประสิทธิภาพ และห้องที่เราอาศัยอยู่เป็นประจำก็จะมี</a:t>
            </a:r>
          </a:p>
          <a:p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คุณภาพอากาศที่ดีขึ้น ลดการแพร่กระจายเชื้อโรคทางอากาศ</a:t>
            </a:r>
          </a:p>
          <a:p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เพิ่มอีกด้วย   นอกจากนี้ การติดตั้ง </a:t>
            </a:r>
            <a:r>
              <a:rPr lang="en-US" sz="2400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Airmask</a:t>
            </a:r>
            <a:r>
              <a:rPr lang="en-US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ยังสามารถ</a:t>
            </a:r>
          </a:p>
          <a:p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ยืดอายุการใช้งานของเครื่องปรับอากาศได้นานขึ้น </a:t>
            </a:r>
          </a:p>
          <a:p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จาก</a:t>
            </a:r>
            <a:r>
              <a:rPr lang="th-TH" sz="2400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ความสะอาดครั้งใหญ่ทุก 6 เดือน เราสามารถทำความสะอาด</a:t>
            </a:r>
          </a:p>
          <a:p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ครั้งใหญ่ได้ในทุก ๆ 2 ปี เพราะนวัตกรรม </a:t>
            </a:r>
            <a:r>
              <a:rPr lang="en-US" sz="2400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Airmask</a:t>
            </a:r>
            <a:r>
              <a:rPr lang="en-US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 </a:t>
            </a:r>
            <a:r>
              <a:rPr lang="th-TH" sz="2400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ทำให้ภายในเครื่องปรับอากาศสะอาดหมดจด ไม่มีฝุ่นเข้าไปสะสมอยู่ภายใน</a:t>
            </a:r>
            <a:endParaRPr lang="th-TH" sz="2400" b="0" i="0" dirty="0">
              <a:solidFill>
                <a:srgbClr val="0A0A0A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134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nno.co.th/wp-content/uploads/2019/03/air-mark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438" y="332656"/>
            <a:ext cx="6267898" cy="26763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สี่เหลี่ยมผืนผ้า 3"/>
          <p:cNvSpPr/>
          <p:nvPr/>
        </p:nvSpPr>
        <p:spPr>
          <a:xfrm>
            <a:off x="1332974" y="3212976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A0A0A"/>
                </a:solidFill>
                <a:latin typeface="Prompt"/>
              </a:rPr>
              <a:t>ข้อแนะนำ</a:t>
            </a:r>
            <a:endParaRPr lang="th-TH" dirty="0">
              <a:solidFill>
                <a:srgbClr val="0A0A0A"/>
              </a:solidFill>
              <a:latin typeface="Prompt"/>
            </a:endParaRPr>
          </a:p>
          <a:p>
            <a:r>
              <a:rPr lang="th-TH" dirty="0">
                <a:solidFill>
                  <a:srgbClr val="0A0A0A"/>
                </a:solidFill>
                <a:latin typeface="Prompt"/>
              </a:rPr>
              <a:t>ก่อนการติดตั้งแผ่นกรองอากาศ </a:t>
            </a:r>
            <a:r>
              <a:rPr lang="en-US" dirty="0" err="1">
                <a:solidFill>
                  <a:srgbClr val="0A0A0A"/>
                </a:solidFill>
                <a:latin typeface="Prompt"/>
              </a:rPr>
              <a:t>Airmask</a:t>
            </a:r>
            <a:r>
              <a:rPr lang="en-US" dirty="0">
                <a:solidFill>
                  <a:srgbClr val="0A0A0A"/>
                </a:solidFill>
                <a:latin typeface="Prompt"/>
              </a:rPr>
              <a:t> 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ขอแนะนำให้ล้างเครื่องปรับอากาศให้สะอาดก่อน เพื่อให้อากาศที่ได้นั้นมีคุณภาพอากาศที่ดีที่สุด ไม่มีเชื้อแบคทีเรียและเชื้อราสะสมภายในเครื่องปรับอากาศ และ </a:t>
            </a:r>
            <a:r>
              <a:rPr lang="th-TH" b="1" dirty="0">
                <a:solidFill>
                  <a:srgbClr val="0A0A0A"/>
                </a:solidFill>
                <a:latin typeface="Prompt"/>
              </a:rPr>
              <a:t>ควรถอดฟิลเตอร์หยาบที่ติดมากับเครื่องปรับอากาศออกด้วย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 เพราะหากใส่ทั้งฟิลเตอร์หยาบของเครื่องปรับอากาศ และติดตั้งแผ่นกรองอากาศ</a:t>
            </a:r>
            <a:endParaRPr lang="th-TH" b="0" i="0" dirty="0">
              <a:solidFill>
                <a:srgbClr val="0A0A0A"/>
              </a:solidFill>
              <a:effectLst/>
              <a:latin typeface="Prompt"/>
            </a:endParaRPr>
          </a:p>
        </p:txBody>
      </p:sp>
    </p:spTree>
    <p:extLst>
      <p:ext uri="{BB962C8B-B14F-4D97-AF65-F5344CB8AC3E}">
        <p14:creationId xmlns:p14="http://schemas.microsoft.com/office/powerpoint/2010/main" val="217336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03648" y="404664"/>
            <a:ext cx="75608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A0A0A"/>
                </a:solidFill>
                <a:latin typeface="Prompt"/>
              </a:rPr>
              <a:t>	</a:t>
            </a:r>
            <a:r>
              <a:rPr lang="en-US" dirty="0" err="1">
                <a:solidFill>
                  <a:srgbClr val="0A0A0A"/>
                </a:solidFill>
                <a:latin typeface="Prompt"/>
              </a:rPr>
              <a:t>Airmask</a:t>
            </a:r>
            <a:r>
              <a:rPr lang="en-US" dirty="0">
                <a:solidFill>
                  <a:srgbClr val="0A0A0A"/>
                </a:solidFill>
                <a:latin typeface="Prompt"/>
              </a:rPr>
              <a:t> 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นั้น จะทำให้</a:t>
            </a:r>
            <a:r>
              <a:rPr lang="th-TH" dirty="0" err="1">
                <a:solidFill>
                  <a:srgbClr val="0A0A0A"/>
                </a:solidFill>
                <a:latin typeface="Prompt"/>
              </a:rPr>
              <a:t>โฟล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ลมของเครื่องปรับอากาศลดลง ประสิทธิภาพของเครื่องปรับอากาศก็จะลดลง ดังนั้น </a:t>
            </a:r>
            <a:r>
              <a:rPr lang="th-TH" b="1" dirty="0">
                <a:solidFill>
                  <a:srgbClr val="0A0A0A"/>
                </a:solidFill>
                <a:latin typeface="Prompt"/>
              </a:rPr>
              <a:t>การติดตั้งแผ่นกรองอากาศ </a:t>
            </a:r>
            <a:r>
              <a:rPr lang="en-US" b="1" dirty="0" err="1">
                <a:solidFill>
                  <a:srgbClr val="0A0A0A"/>
                </a:solidFill>
                <a:latin typeface="Prompt"/>
              </a:rPr>
              <a:t>Airmask</a:t>
            </a:r>
            <a:r>
              <a:rPr lang="en-US" b="1" dirty="0">
                <a:solidFill>
                  <a:srgbClr val="0A0A0A"/>
                </a:solidFill>
                <a:latin typeface="Prompt"/>
              </a:rPr>
              <a:t> </a:t>
            </a:r>
            <a:r>
              <a:rPr lang="th-TH" b="1" dirty="0">
                <a:solidFill>
                  <a:srgbClr val="0A0A0A"/>
                </a:solidFill>
                <a:latin typeface="Prompt"/>
              </a:rPr>
              <a:t>เพียงอย่างเดียว จึงเพียงพอแล้วสำหรับการป้องกันทั้งฝุ่นหยาบและฝุ่นละเอียดเข้าไปในเครื่องปรับอากาศ</a:t>
            </a:r>
            <a:r>
              <a:rPr lang="th-TH" dirty="0">
                <a:solidFill>
                  <a:srgbClr val="0A0A0A"/>
                </a:solidFill>
                <a:latin typeface="Prompt"/>
              </a:rPr>
              <a:t> และยังครอบคลุมได้ทุกส่วนมากกว่าฟิลเตอร์หยาบของเครื่องปรับอากาศด้วย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60"/>
            <a:ext cx="5238750" cy="3238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654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260648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555 edcrub KaiKea" panose="02000000000000000000" pitchFamily="2" charset="-34"/>
                <a:cs typeface="2555 edcrub KaiKea" panose="02000000000000000000" pitchFamily="2" charset="-34"/>
              </a:rPr>
              <a:t>         นวัตกรรมเครื่องปรับอากาศ ประหยัดพลังงานและเป็นมิตรกับสิ่งแวดล้อม</a:t>
            </a:r>
          </a:p>
          <a:p>
            <a:endParaRPr lang="th-TH" dirty="0">
              <a:solidFill>
                <a:srgbClr val="050505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เมื่อพูดถึงการใช้พลังงานไฟฟ้าในบ้านพักอาศัย สิ่งที่ใช้พลังงานมากที่สุดคงต้องนึกถึงเครื่องปรับอากาศ ดังนั้นการเลือกเครื่องปรับอากาศที่มี ประสิทธิภาพ คือ 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ความเย็นได้ใช้พลังงานน้อยก็จะช่วยลดค่าไฟฟ้าได้มากเลยทีเดียว ในปัจจุบันมีน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วัตกรรม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และเทคโนโลยีสมัยใหม่ที่ได้พัฒนา เครื่องปรับอากาศเพื่อตอบสนองความต้องการของผู้ใช้งานให้มีตัวเลือกในการใช้งานมากขึ้น โดยเฉพาะในเรื่องของการประหยัดพลังงานและไม่ส่งผล กระทบต่อสิ่งแวดล้อม จึงจะขอยกตัวอย่างนวัตกรรมเครื่องปรับอากาศ ดังนี้</a:t>
            </a:r>
            <a:endParaRPr lang="th-TH" b="0" i="0" dirty="0">
              <a:solidFill>
                <a:srgbClr val="0A0A0A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4098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983564"/>
            <a:ext cx="3168352" cy="17072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92D050"/>
            </a:solidFill>
            <a:prstDash val="sysDash"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0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331640" y="404664"/>
            <a:ext cx="76328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b="1" dirty="0">
                <a:solidFill>
                  <a:srgbClr val="0A0A0A"/>
                </a:solidFill>
                <a:latin typeface="2555 edcrub KaiKea" panose="02000000000000000000" pitchFamily="2" charset="-34"/>
                <a:cs typeface="2555 edcrub KaiKea" panose="02000000000000000000" pitchFamily="2" charset="-34"/>
              </a:rPr>
              <a:t>ระบบ </a:t>
            </a:r>
            <a:r>
              <a:rPr lang="en-US" b="1" dirty="0">
                <a:solidFill>
                  <a:srgbClr val="0A0A0A"/>
                </a:solidFill>
                <a:latin typeface="2555 edcrub KaiKea" panose="02000000000000000000" pitchFamily="2" charset="-34"/>
                <a:cs typeface="2555 edcrub KaiKea" panose="02000000000000000000" pitchFamily="2" charset="-34"/>
              </a:rPr>
              <a:t>Dual inverter compressor</a:t>
            </a:r>
            <a:endParaRPr lang="th-TH" b="1" dirty="0">
              <a:solidFill>
                <a:srgbClr val="0A0A0A"/>
              </a:solidFill>
              <a:latin typeface="2555 edcrub KaiKea" panose="02000000000000000000" pitchFamily="2" charset="-34"/>
              <a:cs typeface="2555 edcrub KaiKea" panose="02000000000000000000" pitchFamily="2" charset="-34"/>
            </a:endParaRPr>
          </a:p>
          <a:p>
            <a:endParaRPr lang="en-US" dirty="0">
              <a:solidFill>
                <a:srgbClr val="0A0A0A"/>
              </a:solidFill>
              <a:latin typeface="2555 edcrub KaiKea" panose="02000000000000000000" pitchFamily="2" charset="-34"/>
              <a:cs typeface="2555 edcrub KaiKea" panose="02000000000000000000" pitchFamily="2" charset="-34"/>
            </a:endParaRPr>
          </a:p>
          <a:p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ไม่กี่ปีที่ผ่านมาเราจะได้ยินการพูดถึงเครื่องปรับอากาศที่มีประสิทธิภาพ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การทํา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ความเย็นสูง รูปแบบหนึ่งที่เรียกว่า เครื่องปรับอากาศระบบอิน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เวอร์เต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อร์ เป็นการเพิ่มประสิทธิภาพ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การทํา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ความเย็นและลดการใช้พลังงานลงเมื่อเปรียบเทียบกับเครื่องปรับอากาศรุ่น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เดิมๆ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สําหรับ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ปัจจุบัน เครื่องปรับอากาศที่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จําหน่าย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ในประเทศไทยแทบจะทุกยี่ห้อมี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การนํา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ระบบอินอิน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เวอร์เต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อร์มาใช้และบางยี่ห้อได้มีการพัฒนาเพิ่มขึ้นเป็นระบบ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Dual inverter compressor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ที่มีการพัฒนาให้คอมเพรสเซอร์ เร่ง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การทํางาน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ด้วยความเร็วรอบสูงด้วยคอมเพรสเซอร์แบบ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โร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ตารี 2 ตัว สามารถทำความเย็นได้อย่าง รวดเร็วตามระดับอุณหภูมิที่ตั้งไว้ โดยคอมเพรสเซอร์จะ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ทํางาน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อย่างต่อเนื่องสม่ำเสมอแต่จะเพิ่มหรือ ลดความเร็วรอบตามอุณหภูมิที่ตั้งค่าไว้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ทําให้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อุณหภูมิภายในห้องคงที่ ซึ่งระบบ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Dual inverter compressor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จะ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ความเย็นได้เร็วกว่าระบบที่ไม่มีอินอิน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เวอร์เต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อร์ ถึง 40 % และประหยัดพลังงาน ได้มากถึง 70%</a:t>
            </a:r>
            <a:endParaRPr lang="en-US" b="0" i="0" dirty="0">
              <a:solidFill>
                <a:srgbClr val="0A0A0A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6555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87624" y="476672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b="1" dirty="0">
                <a:solidFill>
                  <a:srgbClr val="0A0A0A"/>
                </a:solidFill>
                <a:latin typeface="2555 edcrub KaiKea" panose="02000000000000000000" pitchFamily="2" charset="-34"/>
                <a:cs typeface="2555 edcrub KaiKea" panose="02000000000000000000" pitchFamily="2" charset="-34"/>
              </a:rPr>
              <a:t>เทคโนโลยี </a:t>
            </a:r>
            <a:r>
              <a:rPr lang="en-US" b="1" dirty="0">
                <a:solidFill>
                  <a:srgbClr val="0A0A0A"/>
                </a:solidFill>
                <a:latin typeface="2555 edcrub KaiKea" panose="02000000000000000000" pitchFamily="2" charset="-34"/>
                <a:cs typeface="2555 edcrub KaiKea" panose="02000000000000000000" pitchFamily="2" charset="-34"/>
              </a:rPr>
              <a:t>Dual Barrier Costing</a:t>
            </a:r>
            <a:endParaRPr lang="en-US" dirty="0">
              <a:solidFill>
                <a:srgbClr val="0A0A0A"/>
              </a:solidFill>
              <a:latin typeface="2555 edcrub KaiKea" panose="02000000000000000000" pitchFamily="2" charset="-34"/>
              <a:cs typeface="2555 edcrub KaiKea" panose="02000000000000000000" pitchFamily="2" charset="-34"/>
            </a:endParaRPr>
          </a:p>
          <a:p>
            <a:endParaRPr lang="th-TH" dirty="0">
              <a:solidFill>
                <a:srgbClr val="0A0A0A"/>
              </a:solidFill>
              <a:latin typeface="TH Sarabun New" panose="020B0500040200020003" pitchFamily="34" charset="-34"/>
              <a:cs typeface="TH Sarabun New" panose="020B0500040200020003" pitchFamily="34" charset="-34"/>
            </a:endParaRPr>
          </a:p>
          <a:p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เครื่องปรับอากาศเมื่อใช้งานไป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นานๆ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จะเกิดฝุ่นขนาดเล็กเข้า ไปเกาะที่แผ่นกรองอากาศ แล้วฝุ่นขนาดเล็กที่ผ่านแผ่นกรองอากาศจะ เข้าไปเกาะกับใบพัดของพัดลมที่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าหน้าที่ส่งความเย็นเข้าไปในห้อง ก่อให้เกิดปัญหา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ต่างๆ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ตามมา เช่น ปริมาณลมที่พัดออกมาลดลง มีกลิ่น ไม่พึงประสงค์ เป็นแหล่งสะสมของเชื้อรา และ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ทําให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้เกิดการสิ้นเปลือง พลังงาน 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การนํา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เทคโนโลยี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Dual Barrier Costing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ซึ่งเป็นนวัตกรรม ล่าสุดที่ช่วยให้เครื่องปรับอากาศ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ทํางาน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ได้เต็มประสิทธิภาพยาวนานยิ่งขึ้น ด้วยการเคลือบสารชนิดพิเศษที่ชิ้นส่วนภายในของเครื่องปรับอากาศ สามารถลดการเกาะติดฝุ่น ละออง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น้ํามัน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ลดการสะสมของสิ่งสกปรก ซึ่งเป็นสาเหตุของกลิ่นที่ไม่พึงประสงค์ ช่วยลดภาระในการล้างเครื่อง ปรับอากาศและ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ทํางาน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ด้วยสาร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ทํา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ความเย็น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R32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ที่เป็นมิตรกับ สิ่งแวดล้อมอีกด้วย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76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116632"/>
            <a:ext cx="78488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</a:t>
            </a:r>
            <a:r>
              <a:rPr lang="th-TH" b="1" dirty="0">
                <a:solidFill>
                  <a:srgbClr val="0A0A0A"/>
                </a:solidFill>
                <a:latin typeface="2555 edcrub KaiKea" panose="02000000000000000000" pitchFamily="2" charset="-34"/>
                <a:cs typeface="2555 edcrub KaiKea" panose="02000000000000000000" pitchFamily="2" charset="-34"/>
              </a:rPr>
              <a:t>ระบบ </a:t>
            </a:r>
            <a:r>
              <a:rPr lang="en-US" b="1" dirty="0">
                <a:solidFill>
                  <a:srgbClr val="0A0A0A"/>
                </a:solidFill>
                <a:latin typeface="2555 edcrub KaiKea" panose="02000000000000000000" pitchFamily="2" charset="-34"/>
                <a:cs typeface="2555 edcrub KaiKea" panose="02000000000000000000" pitchFamily="2" charset="-34"/>
              </a:rPr>
              <a:t>ECONAVI</a:t>
            </a:r>
            <a:endParaRPr lang="en-US" dirty="0">
              <a:solidFill>
                <a:srgbClr val="0A0A0A"/>
              </a:solidFill>
              <a:latin typeface="2555 edcrub KaiKea" panose="02000000000000000000" pitchFamily="2" charset="-34"/>
              <a:cs typeface="2555 edcrub KaiKea" panose="02000000000000000000" pitchFamily="2" charset="-34"/>
            </a:endParaRPr>
          </a:p>
          <a:p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การนำเทคโนโลยีเซ็นเซอร์ที่มีความแม่นยำสูงมาช่วยในการทำงานด้วยระบบอัตโนมัติ โดยมีเซ็นเซอร์ 2 ตัวได้แก่ เซ็นเซอร์ตรวจจับความเคลื่อนไหวของมนุษย์และเซ็นเซอร์ตรวจจับแสงอาทิตย์ โดยมีหลักการดังนี้</a:t>
            </a:r>
          </a:p>
          <a:p>
            <a:r>
              <a:rPr lang="th-TH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1.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การค้นหาในพื้นที่ ระบบจะตรวจจับการเปลี่ยนแปลงการเคลื่อนไหวของมนุษย์เพื่อส่งความเย็นไปเฉพาะจุด ลดความสิ้นเปลืองความเย็นในจุดที่ไม่มีคนอยู่</a:t>
            </a:r>
          </a:p>
          <a:p>
            <a:r>
              <a:rPr lang="th-TH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2. 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การตรวจจับกิจกรรม ระบบจะตรวจจับอุณหภูมิของร่างกายคนเราเมื่อทำกิจกรรมโดยอัตโนมัติ เมื่ออุณหภูมิ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ต่ำลง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ระบบจะเพิ่มอุณหภูมิให้สูงขึ้น 1 องศาเซลเซียส โดยอัตโนมัติเพื่อให้อุณหภูมิเหมาะสมกับกิจกรรมของคนเราและลดการสิ้นเปลืองพลังงาน</a:t>
            </a:r>
          </a:p>
          <a:p>
            <a:r>
              <a:rPr lang="th-TH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3.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การตรวจจับคน เมื่อไม่มีคนอยู่ในห้องระบบจะเพิ่มระดับอุณหภูมิให้สูงขึ้น 1-2 องศาเซลเซียส ช่วยลดการใช้พลังงานในช่วงที่ไม่มีคนอยู่ได้มาก</a:t>
            </a:r>
          </a:p>
          <a:p>
            <a:r>
              <a:rPr lang="th-TH" b="1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4.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 ตรวจจับแสงอาทิตย์ ระบบจะปรับระดับพลังงานใน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การทำ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ความเย็นเปลี่ยนแปลงตามความเข้มของแสงอาทิตย์</a:t>
            </a:r>
            <a:endParaRPr lang="th-TH" b="0" i="0" dirty="0">
              <a:solidFill>
                <a:srgbClr val="0A0A0A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304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ความเป็นมาของเครื่องทำความเย็นและปรับอากาศ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3493368"/>
          </a:xfrm>
        </p:spPr>
        <p:txBody>
          <a:bodyPr>
            <a:normAutofit lnSpcReduction="10000"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         เครื่องปรับอากาศถือเป็นเครื่องใช้ไฟฟ้าทั้งภายในบ้าน, สำนักงาน, โรงงานอุตสาหกรรม ฯลฯ ที่จำเป็นสำหรับการปรับอุณหภูมิในพื้นที่นั้นๆให้คนที่อยู่อาศัยเกิดความสบายและสามารถอาศัย, ทำงาน, พักผ่อน อยู่ได้ และพัฒนาสู่การรักษาอุณหภูมิสำหรับสิ่งของ, ยา, อาหาร หรืออื่นๆที่ต้องการยืดอายุให้นานขึ้น ย้อนกลับเมื่อปี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คศ.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1902 หรือเมื่อกว่าร้อยกว่าปีที่แล้วที่เป็น</a:t>
            </a:r>
            <a:r>
              <a:rPr lang="th-TH" b="1" u="sng" dirty="0">
                <a:latin typeface="TH Sarabun New" pitchFamily="34" charset="-34"/>
                <a:cs typeface="TH Sarabun New" pitchFamily="34" charset="-34"/>
              </a:rPr>
              <a:t>จุดกำเนิดของเครื่องปรับอากาศเครื่องแรกของโลก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0"/>
            <a:ext cx="792088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A0A0A"/>
                </a:solidFill>
                <a:latin typeface="Prompt"/>
              </a:rPr>
              <a:t>	</a:t>
            </a:r>
            <a:r>
              <a:rPr lang="th-TH" b="1" dirty="0">
                <a:solidFill>
                  <a:srgbClr val="0A0A0A"/>
                </a:solidFill>
                <a:latin typeface="2555 edcrub KaiKea" panose="02000000000000000000" pitchFamily="2" charset="-34"/>
                <a:cs typeface="2555 edcrub KaiKea" panose="02000000000000000000" pitchFamily="2" charset="-34"/>
              </a:rPr>
              <a:t>ระบบ </a:t>
            </a:r>
            <a:r>
              <a:rPr lang="en-US" b="1" dirty="0">
                <a:solidFill>
                  <a:srgbClr val="0A0A0A"/>
                </a:solidFill>
                <a:latin typeface="2555 edcrub KaiKea" panose="02000000000000000000" pitchFamily="2" charset="-34"/>
                <a:cs typeface="2555 edcrub KaiKea" panose="02000000000000000000" pitchFamily="2" charset="-34"/>
              </a:rPr>
              <a:t>SMART WIFI INVERTER</a:t>
            </a:r>
            <a:endParaRPr lang="en-US" dirty="0">
              <a:solidFill>
                <a:srgbClr val="0A0A0A"/>
              </a:solidFill>
              <a:latin typeface="2555 edcrub KaiKea" panose="02000000000000000000" pitchFamily="2" charset="-34"/>
              <a:cs typeface="2555 edcrub KaiKea" panose="02000000000000000000" pitchFamily="2" charset="-34"/>
            </a:endParaRPr>
          </a:p>
          <a:p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เป็นเทคโนโลยีของเครื่องปรับอากาศระบบอิน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เวอร์เต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อร์ที่ ชูจุดเด่นในเรื่องของเทคโนโลยีที่ใช้การควบคุมการทำงานด้วย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Smart Phone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Application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ทั้งระบบ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Android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และ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iOS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ผ่านสัญญาณเครือข่ายอินเตอร์เน็ตแบบไร้สาย หรือ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Wi-Fi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ด้วยเทคโนโลยีอิน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เวอร์เต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อร์ นอกจากการประหยัดพลังงานแล้วยังมีระบบ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Wi-Fi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ให้สามารถตอบสนองกับระบบ </a:t>
            </a:r>
            <a:r>
              <a:rPr lang="en-US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Smart Home 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ของผู้อยู่อาศัยรุ่นใหม่ สามารถสั่งเปิดปิดหรือปรับอุณหภูมิได้ง่ายขึ้นผ่านเครือข่ายอินเตอร์เน็ตไร้สาย</a:t>
            </a:r>
          </a:p>
          <a:p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นี่เป็นเพียงส่วนหนึ่งของนวัตกรรมเครื่องปรับอากาศที่มีอยู่ในปัจจุบัน จะสังเกตได้ว่าน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วัตกรรมต่างๆ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ที่พัฒนาขึ้นมานอกจากจะให้ความเย็นแล้วยังให้ความสำคัญกับการอนุรักษ์พลังงานและสิ่งแวดล้อมด้วย อีกทั้งเพิ่ม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ฟั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งก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์ชั่น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การใช้งาน</a:t>
            </a:r>
            <a:r>
              <a:rPr lang="th-TH" dirty="0" err="1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ต่างๆ</a:t>
            </a:r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เพื่อเพิ่มความสะดวกสบายให้กับผู้ใช้งานได้เลือกใช้ตามความต้องการ อย่างไรก็ตามการเลือกใช้เครื่องปรับอากาศต้องเลือกให้เหมาะสมกับการใช้งาน ปรับตั้งอุณหภูมิที่เหมาสม และหมั่นรักษาทำความสะอาด เพื่อให้เครื่องปรับอากาศทำงานได้อย่างเต็มประสิทธิภาพและประหยัดพลังงาน</a:t>
            </a:r>
          </a:p>
          <a:p>
            <a:r>
              <a:rPr lang="th-TH" dirty="0">
                <a:solidFill>
                  <a:srgbClr val="0A0A0A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	ที่มา : โครงการประกวดบ้านจัดสรรอนุรักษ์พลังงานดีเด่น  กรมพัฒนาพลังงานทดแทนและอนุรักษ์พลังงาน</a:t>
            </a:r>
            <a:endParaRPr lang="th-TH" b="0" i="0" dirty="0">
              <a:solidFill>
                <a:srgbClr val="0A0A0A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363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240192" y="4005064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https://www.youtube.com/watch?v=KSrU95oUuVA</a:t>
            </a:r>
            <a:endParaRPr lang="en-US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31640" y="5445224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https://www.youtube.com/watch?v=T-snan5Ce_o</a:t>
            </a:r>
            <a:endParaRPr lang="en-US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547664" y="764704"/>
            <a:ext cx="28151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latin typeface="Roboto" panose="02000000000000000000" pitchFamily="2" charset="0"/>
              </a:rPr>
              <a:t>การติดตั้งเครื่องปรับอากาศ</a:t>
            </a:r>
            <a:endParaRPr lang="th-TH" b="0" i="0" dirty="0"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4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Willis </a:t>
            </a:r>
            <a:r>
              <a:rPr lang="en-US" dirty="0" err="1"/>
              <a:t>Haviland</a:t>
            </a:r>
            <a:r>
              <a:rPr lang="en-US" dirty="0"/>
              <a:t> Carrier </a:t>
            </a:r>
            <a:endParaRPr lang="th-TH" dirty="0"/>
          </a:p>
        </p:txBody>
      </p:sp>
      <p:pic>
        <p:nvPicPr>
          <p:cNvPr id="1026" name="Picture 2" descr="I:\Backup(งานในโนตบุค)\Local Disk\สอนระยะสั้น\PP การฝึกอบรม วิชาชีพระยะสั้นช่างแอร์\Willis_Haviland_Carrier-Technology_Society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2736304" cy="2172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สี่เหลี่ยมผืนผ้า 4"/>
          <p:cNvSpPr/>
          <p:nvPr/>
        </p:nvSpPr>
        <p:spPr>
          <a:xfrm>
            <a:off x="3995936" y="1484784"/>
            <a:ext cx="48965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latin typeface="TH Sarabun New" pitchFamily="34" charset="-34"/>
                <a:cs typeface="TH Sarabun New" pitchFamily="34" charset="-34"/>
              </a:rPr>
              <a:t>           วิศวกรเครื่องกลผู้ที่ประดิษฐ์คิดค้นเครื่องปรับอากาศขึ้นเป็นครั้งแรกในโลกในปี 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คศ.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1902 เมื่อเขาได้รับหมอบหมายให้แก้ไขปัญหาเครื่องพิมพ์ภาพสีของโรงพิมพ์ </a:t>
            </a:r>
            <a:r>
              <a:rPr lang="en-US" dirty="0" err="1">
                <a:latin typeface="TH Sarabun New" pitchFamily="34" charset="-34"/>
                <a:cs typeface="TH Sarabun New" pitchFamily="34" charset="-34"/>
              </a:rPr>
              <a:t>Sackett-Wilhelms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 Lithographing &amp; Publishing (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ตั้งอยู่ในเมือง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Buffalo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รัฐ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New York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ประเทศสหรัฐอเมริกา)ที่ไม่สามารถพิมพ์ภาพสีให้ออกมาได้สีตามที่ต้องการเพราะในโรงพิมพ์ความชื้นสูงดังนั้นหน้าที่ของ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Carrier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ก็คือจะต้องกำจัดความชื้นนั้นออกไปซะ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Willis </a:t>
            </a:r>
            <a:r>
              <a:rPr lang="en-US" dirty="0" err="1"/>
              <a:t>Haviland</a:t>
            </a:r>
            <a:r>
              <a:rPr lang="en-US" dirty="0"/>
              <a:t> Carrier</a:t>
            </a:r>
            <a:endParaRPr lang="th-TH" dirty="0"/>
          </a:p>
        </p:txBody>
      </p:sp>
      <p:pic>
        <p:nvPicPr>
          <p:cNvPr id="4" name="Picture 3" descr="I:\Backup(งานในโนตบุค)\Local Disk\สอนระยะสั้น\PP การฝึกอบรม วิชาชีพระยะสั้นช่างแอร์\willis_h_carrier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2160240" cy="2543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สี่เหลี่ยมผืนผ้า 4"/>
          <p:cNvSpPr/>
          <p:nvPr/>
        </p:nvSpPr>
        <p:spPr>
          <a:xfrm>
            <a:off x="3491880" y="1340768"/>
            <a:ext cx="53285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H Sarabun New" pitchFamily="34" charset="-34"/>
                <a:cs typeface="TH Sarabun New" pitchFamily="34" charset="-34"/>
              </a:rPr>
              <a:t>       Carrier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พยายามคิดหาวิธีอยู่นานและเขาก็คิดออก เมื่อยืนอยู่ที่สถานีท่ามกลางอากาศหนาวเย็นและหมอกลงจัดในฤดูหนาว </a:t>
            </a:r>
            <a:r>
              <a:rPr lang="th-TH" u="sng" dirty="0">
                <a:latin typeface="TH Sarabun New" pitchFamily="34" charset="-34"/>
                <a:cs typeface="TH Sarabun New" pitchFamily="34" charset="-34"/>
              </a:rPr>
              <a:t>“หมอกก็คือไอน้ำที่จับตัวกัน”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 เมื่ออากาศเย็นนั้นเอง ดังนั้นการจะลดความชื้นหรือลดไอน้ำในอากาศก็ต้องทำให้มันจับตัวกันและกลั่นเป็นน้ำ คิดได้ดังนั้น </a:t>
            </a:r>
            <a:r>
              <a:rPr lang="en-US" dirty="0">
                <a:latin typeface="TH Sarabun New" pitchFamily="34" charset="-34"/>
                <a:cs typeface="TH Sarabun New" pitchFamily="34" charset="-34"/>
              </a:rPr>
              <a:t>Carrier 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จึงรู้ได้ว่าจะต้องทำให้อากาศเย็นลงแล้วดึงเอาไอน้ำมาควบแน่นให้เป็นน้ำ และส่งอากาศเย็นที่มีความชื้นที่ลดลงเข้าในโรงพิมพ์ เพื่อเครื่องพิมพ์จะสามารถ</a:t>
            </a:r>
            <a:r>
              <a:rPr lang="th-TH" dirty="0" err="1">
                <a:latin typeface="TH Sarabun New" pitchFamily="34" charset="-34"/>
                <a:cs typeface="TH Sarabun New" pitchFamily="34" charset="-34"/>
              </a:rPr>
              <a:t>พิม์</a:t>
            </a:r>
            <a:r>
              <a:rPr lang="th-TH" dirty="0">
                <a:latin typeface="TH Sarabun New" pitchFamily="34" charset="-34"/>
                <a:cs typeface="TH Sarabun New" pitchFamily="34" charset="-34"/>
              </a:rPr>
              <a:t>ภาพสีออกมาได้ตามสีที่ต้องการ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Carrier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115616" y="1447800"/>
            <a:ext cx="7818072" cy="4800600"/>
          </a:xfrm>
        </p:spPr>
        <p:txBody>
          <a:bodyPr>
            <a:normAutofit/>
          </a:bodyPr>
          <a:lstStyle/>
          <a:p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           จึงวาดแบบร่างเครื่องจักรเพื่อลดความชื้นที่โลกไม่เคยเห็นมาก่อนเรียกว่า</a:t>
            </a:r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“เครื่องปรับอากาศ”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 หรือ</a:t>
            </a:r>
            <a:r>
              <a:rPr lang="th-TH" sz="2800" b="1" u="sng" dirty="0">
                <a:latin typeface="TH Sarabun New" pitchFamily="34" charset="-34"/>
                <a:cs typeface="TH Sarabun New" pitchFamily="34" charset="-34"/>
              </a:rPr>
              <a:t> “</a:t>
            </a:r>
            <a:r>
              <a:rPr lang="en-US" sz="2800" b="1" u="sng" dirty="0">
                <a:latin typeface="TH Sarabun New" pitchFamily="34" charset="-34"/>
                <a:cs typeface="TH Sarabun New" pitchFamily="34" charset="-34"/>
              </a:rPr>
              <a:t>Air conditioning”</a:t>
            </a:r>
            <a:r>
              <a:rPr lang="en-US" sz="2800" u="sng" dirty="0"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800" dirty="0">
                <a:latin typeface="TH Sarabun New" pitchFamily="34" charset="-34"/>
                <a:cs typeface="TH Sarabun New" pitchFamily="34" charset="-34"/>
              </a:rPr>
              <a:t>และสร้างมันขึ้นมาเพื่อการนี้โดยเฉพาะ โดยทำงานของเครื่องปรับอากาศเครื่องนี้ก็มีพื้นฐานที่อยู่ 4อย่างที่จะต้องทำให้ได้คือ</a:t>
            </a:r>
          </a:p>
          <a:p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สามารถควบคุมความชื้นได้     (</a:t>
            </a:r>
            <a:r>
              <a:rPr lang="en-US" sz="2800" b="1" dirty="0">
                <a:latin typeface="TH Sarabun New" pitchFamily="34" charset="-34"/>
                <a:cs typeface="TH Sarabun New" pitchFamily="34" charset="-34"/>
              </a:rPr>
              <a:t>Control Humidity)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สามารถควบคุมอุณหภูมิได้      (</a:t>
            </a:r>
            <a:r>
              <a:rPr lang="en-US" sz="2800" b="1" dirty="0">
                <a:latin typeface="TH Sarabun New" pitchFamily="34" charset="-34"/>
                <a:cs typeface="TH Sarabun New" pitchFamily="34" charset="-34"/>
              </a:rPr>
              <a:t>Control temperature)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สามารถควบคุมการไหลเวียนของอากาศได้   (</a:t>
            </a:r>
            <a:r>
              <a:rPr lang="en-US" sz="2800" b="1" dirty="0">
                <a:latin typeface="TH Sarabun New" pitchFamily="34" charset="-34"/>
                <a:cs typeface="TH Sarabun New" pitchFamily="34" charset="-34"/>
              </a:rPr>
              <a:t>Control air circulation and ventilation)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  <a:p>
            <a:r>
              <a:rPr lang="th-TH" sz="2800" b="1" dirty="0">
                <a:latin typeface="TH Sarabun New" pitchFamily="34" charset="-34"/>
                <a:cs typeface="TH Sarabun New" pitchFamily="34" charset="-34"/>
              </a:rPr>
              <a:t>สามารถควบคุมความสะอาดของอากาศได้   (</a:t>
            </a:r>
            <a:r>
              <a:rPr lang="en-US" sz="2800" b="1" dirty="0">
                <a:latin typeface="TH Sarabun New" pitchFamily="34" charset="-34"/>
                <a:cs typeface="TH Sarabun New" pitchFamily="34" charset="-34"/>
              </a:rPr>
              <a:t>Control air quality)</a:t>
            </a:r>
            <a:endParaRPr lang="en-US" sz="2800" dirty="0">
              <a:latin typeface="TH Sarabun New" pitchFamily="34" charset="-34"/>
              <a:cs typeface="TH Sarabun New" pitchFamily="34" charset="-34"/>
            </a:endParaRPr>
          </a:p>
          <a:p>
            <a:endParaRPr lang="th-TH" sz="2800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แบบคลาสสิก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573</TotalTime>
  <Words>5958</Words>
  <Application>Microsoft Office PowerPoint</Application>
  <PresentationFormat>นำเสนอทางหน้าจอ (4:3)</PresentationFormat>
  <Paragraphs>161</Paragraphs>
  <Slides>61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61</vt:i4>
      </vt:variant>
    </vt:vector>
  </HeadingPairs>
  <TitlesOfParts>
    <vt:vector size="74" baseType="lpstr">
      <vt:lpstr>2555 edcrub huajuckTH</vt:lpstr>
      <vt:lpstr>2555 edcrub KaiKea</vt:lpstr>
      <vt:lpstr>Alsmile Arounvilas</vt:lpstr>
      <vt:lpstr>Arial</vt:lpstr>
      <vt:lpstr>CS Cheangkhan</vt:lpstr>
      <vt:lpstr>Linux Libertine</vt:lpstr>
      <vt:lpstr>Prompt</vt:lpstr>
      <vt:lpstr>Roboto</vt:lpstr>
      <vt:lpstr>TH Sarabun New</vt:lpstr>
      <vt:lpstr>TH SarabunIT๙</vt:lpstr>
      <vt:lpstr>Verdana</vt:lpstr>
      <vt:lpstr>Wingdings 2</vt:lpstr>
      <vt:lpstr>จุดที่สุด</vt:lpstr>
      <vt:lpstr>งานนำเสนอ PowerPoint</vt:lpstr>
      <vt:lpstr>      วิชา เครื่องปรับอากาศ</vt:lpstr>
      <vt:lpstr>คำอธิบายรายวิชา</vt:lpstr>
      <vt:lpstr>ความรู้เบื้องต้นก่อนเรียน </vt:lpstr>
      <vt:lpstr>งานนำเสนอ PowerPoint</vt:lpstr>
      <vt:lpstr>ความเป็นมาของเครื่องทำความเย็นและปรับอากาศ</vt:lpstr>
      <vt:lpstr>Willis Haviland Carrier </vt:lpstr>
      <vt:lpstr>  Willis Haviland Carrier</vt:lpstr>
      <vt:lpstr>Carrier</vt:lpstr>
      <vt:lpstr>งานนำเสนอ PowerPoint</vt:lpstr>
      <vt:lpstr>งานนำเสนอ PowerPoint</vt:lpstr>
      <vt:lpstr>งานนำเสนอ PowerPoint</vt:lpstr>
      <vt:lpstr>ขนาดเครื่องปรับอากาศ</vt:lpstr>
      <vt:lpstr>ประเภทเครื่องปรับอากาศ</vt:lpstr>
      <vt:lpstr>งานนำเสนอ PowerPoint</vt:lpstr>
      <vt:lpstr>งานนำเสนอ PowerPoint</vt:lpstr>
      <vt:lpstr>ส่วนประกอบของเครื่องปรับอากาศ มีหัวใจหลักดังนี้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วิธีการบำรุงรักษาเครื่องปรับอากาศขนาดเล็ก</vt:lpstr>
      <vt:lpstr>งานนำเสนอ PowerPoint</vt:lpstr>
      <vt:lpstr>อุปกรณ์ในการบำรุงรักษาเครื่องปรับอากาศ ขนาดเล็ก</vt:lpstr>
      <vt:lpstr>งานนำเสนอ PowerPoint</vt:lpstr>
      <vt:lpstr>งานนำเสนอ PowerPoint</vt:lpstr>
      <vt:lpstr>เกร็ดความรู้ เกี่ยวกับเครื่องปรับอากาศ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วิธีป้องกันไม่ให้แอร์มีกลิ่นเหม็นอับ</vt:lpstr>
      <vt:lpstr>      7 วิธีใช้แอร์ที่มักถูกเข้าใจผิด เพราะแบบนี้ไงเลยจ่ายค่าไฟแพงกว่าเดิม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การฝึกอบรม วิชาชีพระยะสั้น วิชา งานซ่อมและบำรุงเครื่องปรับอากาศ</dc:title>
  <dc:creator>STUDENT03</dc:creator>
  <cp:lastModifiedBy>User</cp:lastModifiedBy>
  <cp:revision>57</cp:revision>
  <dcterms:created xsi:type="dcterms:W3CDTF">2019-03-20T03:00:09Z</dcterms:created>
  <dcterms:modified xsi:type="dcterms:W3CDTF">2025-06-12T03:37:00Z</dcterms:modified>
</cp:coreProperties>
</file>